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31880" y="2224800"/>
            <a:ext cx="10728000" cy="584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731880" y="2224800"/>
            <a:ext cx="10728000" cy="584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731880" y="2224800"/>
            <a:ext cx="10728000" cy="584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731880" y="2224800"/>
            <a:ext cx="10728000" cy="584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31880" y="2224800"/>
            <a:ext cx="10728000" cy="584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731880" y="1015920"/>
            <a:ext cx="10728000" cy="5255640"/>
          </a:xfrm>
          <a:prstGeom prst="rect">
            <a:avLst/>
          </a:prstGeom>
        </p:spPr>
        <p:txBody>
          <a:bodyPr lIns="5580000" tIns="0" rIns="0" bIns="45000" anchor="ctr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icon to add picture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0" y="2233440"/>
            <a:ext cx="5903640" cy="2771640"/>
          </a:xfrm>
          <a:prstGeom prst="rect">
            <a:avLst/>
          </a:prstGeom>
        </p:spPr>
        <p:txBody>
          <a:bodyPr lIns="1080000" tIns="252000" rIns="0" bIns="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FFFFFF"/>
                </a:solidFill>
                <a:latin typeface="Arial"/>
              </a:rPr>
              <a:t>Click to edit Master title style</a:t>
            </a:r>
            <a:endParaRPr lang="de-DE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9"/>
          <p:cNvPicPr/>
          <p:nvPr/>
        </p:nvPicPr>
        <p:blipFill>
          <a:blip r:embed="rId14"/>
          <a:stretch/>
        </p:blipFill>
        <p:spPr>
          <a:xfrm>
            <a:off x="731880" y="360360"/>
            <a:ext cx="1765080" cy="28764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0200240" y="6489000"/>
            <a:ext cx="1259640" cy="179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700" b="0" strike="noStrike" spc="-1">
                <a:solidFill>
                  <a:srgbClr val="000000"/>
                </a:solidFill>
                <a:latin typeface="Arial"/>
              </a:rPr>
              <a:t>Click icon to add picture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078560" y="3860640"/>
            <a:ext cx="4679640" cy="1007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FFFFFF"/>
                </a:solidFill>
                <a:latin typeface="Arial"/>
              </a:rPr>
              <a:t>Click to edit Master text styles</a:t>
            </a:r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696600" y="316800"/>
            <a:ext cx="1799640" cy="35964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1150" b="0" strike="noStrike" spc="-1">
                <a:solidFill>
                  <a:srgbClr val="000000"/>
                </a:solidFill>
                <a:latin typeface="Arial"/>
              </a:rPr>
              <a:t>Organisational unit verbal</a:t>
            </a:r>
            <a:br/>
            <a:r>
              <a:rPr lang="de-DE" sz="1150" b="0" strike="noStrike" spc="-1">
                <a:solidFill>
                  <a:srgbClr val="000000"/>
                </a:solidFill>
                <a:latin typeface="Arial"/>
              </a:rPr>
              <a:t>can be put on 2 lines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/>
          </p:nvPr>
        </p:nvSpPr>
        <p:spPr>
          <a:xfrm>
            <a:off x="10473840" y="6522480"/>
            <a:ext cx="611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69E8335A-38C8-4614-8C87-0FCA6AEC5676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/>
          </p:nvPr>
        </p:nvSpPr>
        <p:spPr>
          <a:xfrm>
            <a:off x="2171880" y="6522480"/>
            <a:ext cx="5399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11137680" y="6522480"/>
            <a:ext cx="32220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D5E7D631-66E4-4926-86D6-E50631CAD9E5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45" name="Grafik 6"/>
          <p:cNvPicPr/>
          <p:nvPr/>
        </p:nvPicPr>
        <p:blipFill>
          <a:blip r:embed="rId14"/>
          <a:stretch/>
        </p:blipFill>
        <p:spPr>
          <a:xfrm>
            <a:off x="731880" y="6507000"/>
            <a:ext cx="984240" cy="161640"/>
          </a:xfrm>
          <a:prstGeom prst="rect">
            <a:avLst/>
          </a:prstGeom>
          <a:ln>
            <a:noFill/>
          </a:ln>
        </p:spPr>
      </p:pic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31880" y="260280"/>
            <a:ext cx="10727640" cy="6012000"/>
          </a:xfrm>
          <a:prstGeom prst="rect">
            <a:avLst/>
          </a:prstGeom>
        </p:spPr>
        <p:txBody>
          <a:bodyPr lIns="90000" tIns="2160000" rIns="90000" bIns="45000"/>
          <a:lstStyle/>
          <a:p>
            <a:pPr algn="ctr"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icon to add picture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31880" y="260280"/>
            <a:ext cx="10728000" cy="899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31880" y="1413000"/>
            <a:ext cx="10728000" cy="4679640"/>
          </a:xfrm>
          <a:prstGeom prst="rect">
            <a:avLst/>
          </a:prstGeom>
        </p:spPr>
        <p:txBody>
          <a:bodyPr lIns="0" tIns="0" rIns="0" bIns="0"/>
          <a:lstStyle/>
          <a:p>
            <a:pPr marL="270000" indent="-269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538200" lvl="1" indent="-271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810000" lvl="2" indent="-269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080000" lvl="3" indent="-2710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1350000" lvl="4" indent="-269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dt"/>
          </p:nvPr>
        </p:nvSpPr>
        <p:spPr>
          <a:xfrm>
            <a:off x="10473840" y="6522480"/>
            <a:ext cx="611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3F12764F-B59A-4223-AC27-FB5EFC95DF38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/>
          </p:nvPr>
        </p:nvSpPr>
        <p:spPr>
          <a:xfrm>
            <a:off x="2171880" y="6522480"/>
            <a:ext cx="5399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11137680" y="6522480"/>
            <a:ext cx="32220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09413955-4D6F-43D2-8E18-87118A30C363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89" name="Grafik 6"/>
          <p:cNvPicPr/>
          <p:nvPr/>
        </p:nvPicPr>
        <p:blipFill>
          <a:blip r:embed="rId14"/>
          <a:stretch/>
        </p:blipFill>
        <p:spPr>
          <a:xfrm>
            <a:off x="731880" y="6507000"/>
            <a:ext cx="984240" cy="161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880" y="2224800"/>
            <a:ext cx="10728000" cy="1259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600" b="0" strike="noStrike" spc="-1">
                <a:solidFill>
                  <a:srgbClr val="FFFFFF"/>
                </a:solidFill>
                <a:latin typeface="Arial"/>
              </a:rPr>
              <a:t>Click to edit Master title style</a:t>
            </a:r>
            <a:endParaRPr lang="de-D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dt"/>
          </p:nvPr>
        </p:nvSpPr>
        <p:spPr>
          <a:xfrm>
            <a:off x="10473840" y="6522480"/>
            <a:ext cx="611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027BBCD1-429B-4DD5-867C-6D75A760CFFE}" type="datetime1">
              <a:rPr lang="en-US" sz="800" b="0" strike="noStrike" spc="-1">
                <a:solidFill>
                  <a:srgbClr val="FFFFFF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/>
          </p:nvPr>
        </p:nvSpPr>
        <p:spPr>
          <a:xfrm>
            <a:off x="2171880" y="6522480"/>
            <a:ext cx="5399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sldNum"/>
          </p:nvPr>
        </p:nvSpPr>
        <p:spPr>
          <a:xfrm>
            <a:off x="11137680" y="6522480"/>
            <a:ext cx="32220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47164AE3-369A-44B6-AD96-5E9F174AD54D}" type="slidenum">
              <a:rPr lang="en-US" sz="800" b="0" strike="noStrike" spc="-1">
                <a:solidFill>
                  <a:srgbClr val="FFFFFF"/>
                </a:solidFill>
                <a:latin typeface="Arial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  <p:grpSp>
        <p:nvGrpSpPr>
          <p:cNvPr id="130" name="Group 5"/>
          <p:cNvGrpSpPr/>
          <p:nvPr/>
        </p:nvGrpSpPr>
        <p:grpSpPr>
          <a:xfrm>
            <a:off x="731880" y="6507000"/>
            <a:ext cx="978120" cy="158760"/>
            <a:chOff x="731880" y="6507000"/>
            <a:chExt cx="978120" cy="158760"/>
          </a:xfrm>
        </p:grpSpPr>
        <p:grpSp>
          <p:nvGrpSpPr>
            <p:cNvPr id="131" name="Group 6"/>
            <p:cNvGrpSpPr/>
            <p:nvPr/>
          </p:nvGrpSpPr>
          <p:grpSpPr>
            <a:xfrm>
              <a:off x="1266480" y="6555240"/>
              <a:ext cx="197280" cy="110520"/>
              <a:chOff x="1266480" y="6555240"/>
              <a:chExt cx="197280" cy="110520"/>
            </a:xfrm>
          </p:grpSpPr>
          <p:sp>
            <p:nvSpPr>
              <p:cNvPr id="132" name="CustomShape 7"/>
              <p:cNvSpPr/>
              <p:nvPr/>
            </p:nvSpPr>
            <p:spPr>
              <a:xfrm>
                <a:off x="1266480" y="6557040"/>
                <a:ext cx="9540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noFill/>
              <a:ln w="122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3" name="CustomShape 8"/>
              <p:cNvSpPr/>
              <p:nvPr/>
            </p:nvSpPr>
            <p:spPr>
              <a:xfrm>
                <a:off x="1376640" y="6555240"/>
                <a:ext cx="87120" cy="109440"/>
              </a:xfrm>
              <a:custGeom>
                <a:avLst/>
                <a:gdLst/>
                <a:ahLst/>
                <a:cxnLst/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noFill/>
              <a:ln w="122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34" name="CustomShape 9"/>
            <p:cNvSpPr/>
            <p:nvPr/>
          </p:nvSpPr>
          <p:spPr>
            <a:xfrm>
              <a:off x="1159560" y="6556680"/>
              <a:ext cx="96120" cy="107640"/>
            </a:xfrm>
            <a:custGeom>
              <a:avLst/>
              <a:gdLst/>
              <a:ahLst/>
              <a:cxnLst/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0"/>
            <p:cNvSpPr/>
            <p:nvPr/>
          </p:nvSpPr>
          <p:spPr>
            <a:xfrm>
              <a:off x="1466280" y="6556680"/>
              <a:ext cx="36720" cy="107640"/>
            </a:xfrm>
            <a:custGeom>
              <a:avLst/>
              <a:gdLst/>
              <a:ahLst/>
              <a:cxnLst/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6" name="Group 11"/>
            <p:cNvGrpSpPr/>
            <p:nvPr/>
          </p:nvGrpSpPr>
          <p:grpSpPr>
            <a:xfrm>
              <a:off x="1518840" y="6507360"/>
              <a:ext cx="191160" cy="158400"/>
              <a:chOff x="1518840" y="6507360"/>
              <a:chExt cx="191160" cy="158400"/>
            </a:xfrm>
          </p:grpSpPr>
          <p:sp>
            <p:nvSpPr>
              <p:cNvPr id="137" name="CustomShape 12"/>
              <p:cNvSpPr/>
              <p:nvPr/>
            </p:nvSpPr>
            <p:spPr>
              <a:xfrm>
                <a:off x="1614240" y="6507360"/>
                <a:ext cx="95760" cy="157320"/>
              </a:xfrm>
              <a:custGeom>
                <a:avLst/>
                <a:gdLst/>
                <a:ahLst/>
                <a:cxnLst/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noFill/>
              <a:ln w="122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8" name="CustomShape 13"/>
              <p:cNvSpPr/>
              <p:nvPr/>
            </p:nvSpPr>
            <p:spPr>
              <a:xfrm>
                <a:off x="1518840" y="6555240"/>
                <a:ext cx="87480" cy="110520"/>
              </a:xfrm>
              <a:custGeom>
                <a:avLst/>
                <a:gdLst/>
                <a:ahLst/>
                <a:cxnLst/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noFill/>
              <a:ln w="1224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39" name="CustomShape 14"/>
            <p:cNvSpPr/>
            <p:nvPr/>
          </p:nvSpPr>
          <p:spPr>
            <a:xfrm>
              <a:off x="1494000" y="6507000"/>
              <a:ext cx="19440" cy="19440"/>
            </a:xfrm>
            <a:custGeom>
              <a:avLst/>
              <a:gdLst/>
              <a:ahLst/>
              <a:cxnLst/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5"/>
            <p:cNvSpPr/>
            <p:nvPr/>
          </p:nvSpPr>
          <p:spPr>
            <a:xfrm>
              <a:off x="1340640" y="6507000"/>
              <a:ext cx="19440" cy="19440"/>
            </a:xfrm>
            <a:custGeom>
              <a:avLst/>
              <a:gdLst/>
              <a:ahLst/>
              <a:cxnLst/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6"/>
            <p:cNvSpPr/>
            <p:nvPr/>
          </p:nvSpPr>
          <p:spPr>
            <a:xfrm>
              <a:off x="1298880" y="6507000"/>
              <a:ext cx="19440" cy="19440"/>
            </a:xfrm>
            <a:custGeom>
              <a:avLst/>
              <a:gdLst/>
              <a:ahLst/>
              <a:cxnLst/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17"/>
            <p:cNvSpPr/>
            <p:nvPr/>
          </p:nvSpPr>
          <p:spPr>
            <a:xfrm>
              <a:off x="731880" y="6507000"/>
              <a:ext cx="417600" cy="157320"/>
            </a:xfrm>
            <a:custGeom>
              <a:avLst/>
              <a:gdLst/>
              <a:ahLst/>
              <a:cxnLst/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bg1"/>
            </a:solidFill>
            <a:ln w="1224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3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31880" y="260280"/>
            <a:ext cx="10728000" cy="899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de-DE" sz="260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31880" y="1413000"/>
            <a:ext cx="10728000" cy="46796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182" name="PlaceHolder 3"/>
          <p:cNvSpPr>
            <a:spLocks noGrp="1"/>
          </p:cNvSpPr>
          <p:nvPr>
            <p:ph type="dt"/>
          </p:nvPr>
        </p:nvSpPr>
        <p:spPr>
          <a:xfrm>
            <a:off x="10473840" y="6522480"/>
            <a:ext cx="611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782B8A40-DC53-4C2E-A4F6-FE267A41D00D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/>
          </p:nvPr>
        </p:nvSpPr>
        <p:spPr>
          <a:xfrm>
            <a:off x="2171880" y="6522480"/>
            <a:ext cx="539964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sldNum"/>
          </p:nvPr>
        </p:nvSpPr>
        <p:spPr>
          <a:xfrm>
            <a:off x="11137680" y="6522480"/>
            <a:ext cx="322200" cy="2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8177C3E9-AFDF-4E39-B1AF-315D51A247C6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185" name="Grafik 6"/>
          <p:cNvPicPr/>
          <p:nvPr/>
        </p:nvPicPr>
        <p:blipFill>
          <a:blip r:embed="rId14"/>
          <a:stretch/>
        </p:blipFill>
        <p:spPr>
          <a:xfrm>
            <a:off x="731880" y="6507000"/>
            <a:ext cx="984240" cy="161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Bildplatzhalter 18"/>
          <p:cNvPicPr/>
          <p:nvPr/>
        </p:nvPicPr>
        <p:blipFill>
          <a:blip r:embed="rId2"/>
          <a:srcRect t="460" b="460"/>
          <a:stretch/>
        </p:blipFill>
        <p:spPr>
          <a:xfrm>
            <a:off x="733680" y="879120"/>
            <a:ext cx="10728000" cy="496404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730080" y="1827000"/>
            <a:ext cx="9032400" cy="32036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1080000" tIns="252000" rIns="0" bIns="0"/>
          <a:lstStyle/>
          <a:p>
            <a:pPr>
              <a:lnSpc>
                <a:spcPct val="100000"/>
              </a:lnSpc>
            </a:pPr>
            <a:r>
              <a:rPr lang="de-DE" sz="3600" b="1" strike="noStrike" spc="-1">
                <a:solidFill>
                  <a:srgbClr val="FFFFFF"/>
                </a:solidFill>
                <a:latin typeface="Arial"/>
              </a:rPr>
              <a:t>Explore Various Encodings for Implicit Scene Reconstruction</a:t>
            </a:r>
            <a:endParaRPr lang="de-DE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1842840" y="3415320"/>
            <a:ext cx="7426800" cy="1007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800" b="1" strike="noStrike" spc="-1" dirty="0">
                <a:solidFill>
                  <a:srgbClr val="FFFFFF"/>
                </a:solidFill>
                <a:latin typeface="Arial"/>
              </a:rPr>
              <a:t>Stefan Lionar, Dusan Svilarkovic, Daniil Emtsev</a:t>
            </a:r>
          </a:p>
          <a:p>
            <a:pPr>
              <a:lnSpc>
                <a:spcPct val="100000"/>
              </a:lnSpc>
            </a:pPr>
            <a:r>
              <a:rPr lang="de-DE" b="1" spc="-1" dirty="0">
                <a:solidFill>
                  <a:srgbClr val="FFFFFF"/>
                </a:solidFill>
                <a:latin typeface="Arial"/>
              </a:rPr>
              <a:t>Supervisor: Songyou Peng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 dirty="0">
                <a:solidFill>
                  <a:srgbClr val="FFFFFF"/>
                </a:solidFill>
                <a:latin typeface="Arial"/>
              </a:rPr>
              <a:t>27 May 2020, Zürich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9696600" y="316800"/>
            <a:ext cx="1799640" cy="35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1150" b="0" strike="noStrike" spc="-1">
                <a:solidFill>
                  <a:srgbClr val="000000"/>
                </a:solidFill>
                <a:latin typeface="Arial"/>
              </a:rPr>
              <a:t>3D vision course</a:t>
            </a:r>
          </a:p>
          <a:p>
            <a:pPr>
              <a:lnSpc>
                <a:spcPct val="100000"/>
              </a:lnSpc>
            </a:pPr>
            <a:r>
              <a:rPr lang="de-DE" sz="1150" b="0" strike="noStrike" spc="-1">
                <a:solidFill>
                  <a:srgbClr val="000000"/>
                </a:solidFill>
                <a:latin typeface="Arial"/>
              </a:rPr>
              <a:t>ETH Zürich</a:t>
            </a:r>
          </a:p>
        </p:txBody>
      </p:sp>
      <p:sp>
        <p:nvSpPr>
          <p:cNvPr id="226" name="CustomShape 4"/>
          <p:cNvSpPr/>
          <p:nvPr/>
        </p:nvSpPr>
        <p:spPr>
          <a:xfrm>
            <a:off x="4035600" y="2731680"/>
            <a:ext cx="721080" cy="7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50CA5355-8650-445F-8103-91AFCDEF775A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B399E997-B91A-4804-AED1-EA60385A03E3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10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405" name="Picture 404"/>
          <p:cNvPicPr/>
          <p:nvPr/>
        </p:nvPicPr>
        <p:blipFill>
          <a:blip r:embed="rId2"/>
          <a:stretch/>
        </p:blipFill>
        <p:spPr>
          <a:xfrm>
            <a:off x="136080" y="2134473"/>
            <a:ext cx="5076000" cy="3807360"/>
          </a:xfrm>
          <a:prstGeom prst="rect">
            <a:avLst/>
          </a:prstGeom>
          <a:ln>
            <a:noFill/>
          </a:ln>
        </p:spPr>
      </p:pic>
      <p:sp>
        <p:nvSpPr>
          <p:cNvPr id="406" name="TextShape 4"/>
          <p:cNvSpPr txBox="1"/>
          <p:nvPr/>
        </p:nvSpPr>
        <p:spPr>
          <a:xfrm>
            <a:off x="457200" y="822960"/>
            <a:ext cx="11521440" cy="1882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Rotated reconstruction was not achieved.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pc="-1" dirty="0">
                <a:latin typeface="Arial"/>
              </a:rPr>
              <a:t>Reconstruction in default position</a:t>
            </a:r>
          </a:p>
          <a:p>
            <a:pPr marL="673200" lvl="1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b="0" strike="noStrike" spc="-1" dirty="0">
                <a:latin typeface="Arial"/>
              </a:rPr>
              <a:t>Accuracy d</a:t>
            </a:r>
            <a:r>
              <a:rPr lang="en-US" spc="-1" dirty="0">
                <a:latin typeface="Arial"/>
              </a:rPr>
              <a:t>rop</a:t>
            </a:r>
            <a:endParaRPr lang="en-US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Reason: </a:t>
            </a:r>
            <a:r>
              <a:rPr lang="en-US" sz="1800" b="1" strike="noStrike" spc="-1" dirty="0" err="1">
                <a:latin typeface="Arial"/>
              </a:rPr>
              <a:t>ShapeNet</a:t>
            </a:r>
            <a:r>
              <a:rPr lang="en-US" sz="1800" b="0" strike="noStrike" spc="-1" dirty="0">
                <a:latin typeface="Arial"/>
              </a:rPr>
              <a:t> dataset distribution, should include </a:t>
            </a:r>
            <a:r>
              <a:rPr lang="en-US" sz="1800" b="1" strike="noStrike" spc="-1" dirty="0">
                <a:latin typeface="Arial"/>
              </a:rPr>
              <a:t>rotation augmentation </a:t>
            </a:r>
            <a:r>
              <a:rPr lang="en-US" sz="1800" b="0" strike="noStrike" spc="-1" dirty="0">
                <a:latin typeface="Arial"/>
              </a:rPr>
              <a:t>into training</a:t>
            </a: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DPCO more consistent than </a:t>
            </a:r>
            <a:r>
              <a:rPr lang="en-US" sz="1800" b="0" strike="noStrike" spc="-1" dirty="0" err="1">
                <a:latin typeface="Arial"/>
              </a:rPr>
              <a:t>ONet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All metrics on </a:t>
            </a:r>
            <a:r>
              <a:rPr lang="en-US" sz="1800" b="1" strike="noStrike" spc="-1" dirty="0">
                <a:latin typeface="Arial"/>
              </a:rPr>
              <a:t>default positioned object vs reconstructed rotated object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r>
              <a:rPr lang="en-US" sz="1800" b="0" strike="noStrike" spc="-1" dirty="0">
                <a:latin typeface="Arial"/>
              </a:rPr>
              <a:t> </a:t>
            </a:r>
          </a:p>
        </p:txBody>
      </p:sp>
      <p:sp>
        <p:nvSpPr>
          <p:cNvPr id="407" name="TextShape 5"/>
          <p:cNvSpPr txBox="1"/>
          <p:nvPr/>
        </p:nvSpPr>
        <p:spPr>
          <a:xfrm>
            <a:off x="6979922" y="5616360"/>
            <a:ext cx="4550040" cy="288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 dirty="0">
                <a:latin typeface="Arial"/>
              </a:rPr>
              <a:t>Results for various degree ranges and different models.</a:t>
            </a:r>
          </a:p>
        </p:txBody>
      </p:sp>
      <p:pic>
        <p:nvPicPr>
          <p:cNvPr id="408" name="Picture 407"/>
          <p:cNvPicPr/>
          <p:nvPr/>
        </p:nvPicPr>
        <p:blipFill>
          <a:blip r:embed="rId3"/>
          <a:stretch/>
        </p:blipFill>
        <p:spPr>
          <a:xfrm>
            <a:off x="6383511" y="2929226"/>
            <a:ext cx="5460840" cy="2697120"/>
          </a:xfrm>
          <a:prstGeom prst="rect">
            <a:avLst/>
          </a:prstGeom>
          <a:ln>
            <a:noFill/>
          </a:ln>
        </p:spPr>
      </p:pic>
      <p:sp>
        <p:nvSpPr>
          <p:cNvPr id="409" name="TextShape 6"/>
          <p:cNvSpPr txBox="1"/>
          <p:nvPr/>
        </p:nvSpPr>
        <p:spPr>
          <a:xfrm>
            <a:off x="1012680" y="5532480"/>
            <a:ext cx="4473720" cy="685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latin typeface="Arial"/>
              </a:rPr>
              <a:t>Red pointcloud - default positioned input model</a:t>
            </a:r>
          </a:p>
          <a:p>
            <a:r>
              <a:rPr lang="en-US" sz="1400" b="0" strike="noStrike" spc="-1">
                <a:latin typeface="Arial"/>
              </a:rPr>
              <a:t>Blue pointcloud - rotated input model</a:t>
            </a:r>
          </a:p>
          <a:p>
            <a:r>
              <a:rPr lang="en-US" sz="1400" b="0" strike="noStrike" spc="-1">
                <a:latin typeface="Arial"/>
              </a:rPr>
              <a:t>Green pointcloud – reconstructed rotated input model  </a:t>
            </a:r>
          </a:p>
        </p:txBody>
      </p:sp>
      <p:sp>
        <p:nvSpPr>
          <p:cNvPr id="410" name="CustomShape 7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Testing rotational invariance - Results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6012EB47-B9F2-422B-A59D-D5B52CE022DA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91DF1E60-5C8F-4704-9FED-435A169CF5A2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11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136080" y="1953360"/>
            <a:ext cx="5076000" cy="3807360"/>
          </a:xfrm>
          <a:prstGeom prst="rect">
            <a:avLst/>
          </a:prstGeom>
          <a:ln>
            <a:noFill/>
          </a:ln>
        </p:spPr>
      </p:pic>
      <p:sp>
        <p:nvSpPr>
          <p:cNvPr id="415" name="TextShape 4"/>
          <p:cNvSpPr txBox="1"/>
          <p:nvPr/>
        </p:nvSpPr>
        <p:spPr>
          <a:xfrm>
            <a:off x="452783" y="934200"/>
            <a:ext cx="1152144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Font typeface="Liberation Serif"/>
              <a:buAutoNum type="arabicPeriod"/>
            </a:pPr>
            <a:r>
              <a:rPr lang="en-US" sz="1800" b="0" strike="noStrike" spc="-1" dirty="0">
                <a:latin typeface="Arial"/>
              </a:rPr>
              <a:t>Introduce rotation augmentation in training</a:t>
            </a:r>
          </a:p>
          <a:p>
            <a:pPr marL="216000" indent="-216000">
              <a:buClr>
                <a:srgbClr val="000000"/>
              </a:buClr>
              <a:buFont typeface="Liberation Serif"/>
              <a:buAutoNum type="arabicPeriod"/>
            </a:pPr>
            <a:r>
              <a:rPr lang="en-US" sz="1800" b="0" strike="noStrike" spc="-1" dirty="0">
                <a:latin typeface="Arial"/>
              </a:rPr>
              <a:t>Rotate planes along with the rotated input objects in testing</a:t>
            </a:r>
          </a:p>
          <a:p>
            <a:pPr marL="216000" indent="-216000">
              <a:buClr>
                <a:srgbClr val="000000"/>
              </a:buClr>
              <a:buFont typeface="Liberation Serif"/>
              <a:buAutoNum type="arabicPeriod"/>
            </a:pPr>
            <a:r>
              <a:rPr lang="en-US" sz="1800" b="0" strike="noStrike" spc="-1" dirty="0">
                <a:latin typeface="Arial"/>
              </a:rPr>
              <a:t>Rotate planes along with the rotated input objects in training</a:t>
            </a:r>
          </a:p>
          <a:p>
            <a:pPr marL="216000" indent="-216000">
              <a:buClr>
                <a:srgbClr val="000000"/>
              </a:buClr>
              <a:buFont typeface="Liberation Serif"/>
              <a:buAutoNum type="arabicPeriod"/>
            </a:pPr>
            <a:r>
              <a:rPr lang="en-US" sz="1800" b="0" strike="noStrike" spc="-1" dirty="0">
                <a:latin typeface="Arial"/>
              </a:rPr>
              <a:t>Single class training and compare differences between classes and their class accuracy distributions.</a:t>
            </a:r>
          </a:p>
          <a:p>
            <a:r>
              <a:rPr lang="en-US" sz="1800" b="0" strike="noStrike" spc="-1" dirty="0">
                <a:latin typeface="Arial"/>
              </a:rPr>
              <a:t> </a:t>
            </a:r>
          </a:p>
        </p:txBody>
      </p:sp>
      <p:sp>
        <p:nvSpPr>
          <p:cNvPr id="416" name="TextShape 5"/>
          <p:cNvSpPr txBox="1"/>
          <p:nvPr/>
        </p:nvSpPr>
        <p:spPr>
          <a:xfrm>
            <a:off x="6949800" y="5380920"/>
            <a:ext cx="4550040" cy="487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latin typeface="Arial"/>
              </a:rPr>
              <a:t>Results for various degree ranges and different models.</a:t>
            </a:r>
          </a:p>
          <a:p>
            <a:endParaRPr lang="en-US" sz="1400" b="0" strike="noStrike" spc="-1">
              <a:latin typeface="Arial"/>
            </a:endParaRPr>
          </a:p>
        </p:txBody>
      </p:sp>
      <p:sp>
        <p:nvSpPr>
          <p:cNvPr id="417" name="TextShape 6"/>
          <p:cNvSpPr txBox="1"/>
          <p:nvPr/>
        </p:nvSpPr>
        <p:spPr>
          <a:xfrm>
            <a:off x="1013040" y="5532840"/>
            <a:ext cx="4473720" cy="685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latin typeface="Arial"/>
              </a:rPr>
              <a:t>Red pointcloud - default positioned input model</a:t>
            </a:r>
          </a:p>
          <a:p>
            <a:r>
              <a:rPr lang="en-US" sz="1400" b="0" strike="noStrike" spc="-1">
                <a:latin typeface="Arial"/>
              </a:rPr>
              <a:t>Blue pointcloud - rotated input model</a:t>
            </a:r>
          </a:p>
          <a:p>
            <a:r>
              <a:rPr lang="en-US" sz="1400" b="0" strike="noStrike" spc="-1">
                <a:latin typeface="Arial"/>
              </a:rPr>
              <a:t>Green pointcloud – reconstructed rotated input model  </a:t>
            </a:r>
          </a:p>
        </p:txBody>
      </p:sp>
      <p:pic>
        <p:nvPicPr>
          <p:cNvPr id="418" name="Picture 417"/>
          <p:cNvPicPr/>
          <p:nvPr/>
        </p:nvPicPr>
        <p:blipFill>
          <a:blip r:embed="rId3"/>
          <a:stretch/>
        </p:blipFill>
        <p:spPr>
          <a:xfrm>
            <a:off x="6335280" y="2560320"/>
            <a:ext cx="5460840" cy="2697120"/>
          </a:xfrm>
          <a:prstGeom prst="rect">
            <a:avLst/>
          </a:prstGeom>
          <a:ln>
            <a:noFill/>
          </a:ln>
        </p:spPr>
      </p:pic>
      <p:sp>
        <p:nvSpPr>
          <p:cNvPr id="419" name="CustomShape 7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Testing rotational invariance – Further work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D4DBB970-626B-4212-9B32-A637FEECDB0D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22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5A81E20C-3AAF-4485-9D4F-1A521E28E8DC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12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423" name="Picture 6"/>
          <p:cNvPicPr/>
          <p:nvPr/>
        </p:nvPicPr>
        <p:blipFill>
          <a:blip r:embed="rId2"/>
          <a:stretch/>
        </p:blipFill>
        <p:spPr>
          <a:xfrm>
            <a:off x="7904880" y="2217240"/>
            <a:ext cx="4159800" cy="2849040"/>
          </a:xfrm>
          <a:prstGeom prst="rect">
            <a:avLst/>
          </a:prstGeom>
          <a:ln>
            <a:noFill/>
          </a:ln>
        </p:spPr>
      </p:pic>
      <p:sp>
        <p:nvSpPr>
          <p:cNvPr id="424" name="CustomShape 4"/>
          <p:cNvSpPr/>
          <p:nvPr/>
        </p:nvSpPr>
        <p:spPr>
          <a:xfrm>
            <a:off x="214920" y="2302920"/>
            <a:ext cx="2784240" cy="278424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5"/>
          <p:cNvSpPr/>
          <p:nvPr/>
        </p:nvSpPr>
        <p:spPr>
          <a:xfrm>
            <a:off x="234000" y="3249000"/>
            <a:ext cx="2765160" cy="932760"/>
          </a:xfrm>
          <a:prstGeom prst="ellipse">
            <a:avLst/>
          </a:prstGeom>
          <a:noFill/>
          <a:ln>
            <a:custDash>
              <a:ds d="4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6" name="Picture 9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217520" y="2895480"/>
            <a:ext cx="871920" cy="1514520"/>
          </a:xfrm>
          <a:prstGeom prst="rect">
            <a:avLst/>
          </a:prstGeom>
          <a:ln>
            <a:noFill/>
          </a:ln>
        </p:spPr>
      </p:pic>
      <p:sp>
        <p:nvSpPr>
          <p:cNvPr id="427" name="Line 6"/>
          <p:cNvSpPr/>
          <p:nvPr/>
        </p:nvSpPr>
        <p:spPr>
          <a:xfrm>
            <a:off x="1653480" y="1744560"/>
            <a:ext cx="0" cy="19080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ne 7"/>
          <p:cNvSpPr/>
          <p:nvPr/>
        </p:nvSpPr>
        <p:spPr>
          <a:xfrm flipH="1">
            <a:off x="1672560" y="3706560"/>
            <a:ext cx="2089080" cy="288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Line 8"/>
          <p:cNvSpPr/>
          <p:nvPr/>
        </p:nvSpPr>
        <p:spPr>
          <a:xfrm flipH="1">
            <a:off x="515160" y="3732120"/>
            <a:ext cx="1138320" cy="83736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9"/>
          <p:cNvSpPr/>
          <p:nvPr/>
        </p:nvSpPr>
        <p:spPr>
          <a:xfrm>
            <a:off x="1353960" y="2940840"/>
            <a:ext cx="79920" cy="7992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Line 10"/>
          <p:cNvSpPr/>
          <p:nvPr/>
        </p:nvSpPr>
        <p:spPr>
          <a:xfrm>
            <a:off x="1202040" y="2370600"/>
            <a:ext cx="438840" cy="1358280"/>
          </a:xfrm>
          <a:prstGeom prst="line">
            <a:avLst/>
          </a:prstGeom>
          <a:ln w="158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1"/>
          <p:cNvSpPr/>
          <p:nvPr/>
        </p:nvSpPr>
        <p:spPr>
          <a:xfrm>
            <a:off x="1132560" y="232308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2"/>
          <p:cNvSpPr/>
          <p:nvPr/>
        </p:nvSpPr>
        <p:spPr>
          <a:xfrm>
            <a:off x="226080" y="40388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3"/>
          <p:cNvSpPr/>
          <p:nvPr/>
        </p:nvSpPr>
        <p:spPr>
          <a:xfrm>
            <a:off x="2175120" y="48859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14"/>
          <p:cNvSpPr/>
          <p:nvPr/>
        </p:nvSpPr>
        <p:spPr>
          <a:xfrm>
            <a:off x="2927160" y="39632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6" name="Picture 19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145480" y="2667240"/>
            <a:ext cx="1134360" cy="1970640"/>
          </a:xfrm>
          <a:prstGeom prst="rect">
            <a:avLst/>
          </a:prstGeom>
          <a:ln>
            <a:noFill/>
          </a:ln>
        </p:spPr>
      </p:pic>
      <p:pic>
        <p:nvPicPr>
          <p:cNvPr id="437" name="Picture 20"/>
          <p:cNvPicPr/>
          <p:nvPr/>
        </p:nvPicPr>
        <p:blipFill>
          <a:blip r:embed="rId7"/>
          <a:stretch/>
        </p:blipFill>
        <p:spPr>
          <a:xfrm>
            <a:off x="4157640" y="2220480"/>
            <a:ext cx="3017160" cy="3017160"/>
          </a:xfrm>
          <a:prstGeom prst="rect">
            <a:avLst/>
          </a:prstGeom>
          <a:ln>
            <a:noFill/>
          </a:ln>
        </p:spPr>
      </p:pic>
      <p:sp>
        <p:nvSpPr>
          <p:cNvPr id="438" name="CustomShape 15"/>
          <p:cNvSpPr/>
          <p:nvPr/>
        </p:nvSpPr>
        <p:spPr>
          <a:xfrm>
            <a:off x="4575600" y="375840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6"/>
          <p:cNvSpPr/>
          <p:nvPr/>
        </p:nvSpPr>
        <p:spPr>
          <a:xfrm>
            <a:off x="4887360" y="39949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17"/>
          <p:cNvSpPr/>
          <p:nvPr/>
        </p:nvSpPr>
        <p:spPr>
          <a:xfrm>
            <a:off x="6333480" y="295920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18"/>
          <p:cNvSpPr/>
          <p:nvPr/>
        </p:nvSpPr>
        <p:spPr>
          <a:xfrm>
            <a:off x="6492600" y="348588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19"/>
          <p:cNvSpPr/>
          <p:nvPr/>
        </p:nvSpPr>
        <p:spPr>
          <a:xfrm>
            <a:off x="6257520" y="445320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0"/>
          <p:cNvSpPr/>
          <p:nvPr/>
        </p:nvSpPr>
        <p:spPr>
          <a:xfrm>
            <a:off x="4528440" y="31370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1"/>
          <p:cNvSpPr/>
          <p:nvPr/>
        </p:nvSpPr>
        <p:spPr>
          <a:xfrm>
            <a:off x="6892560" y="37519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2"/>
          <p:cNvSpPr/>
          <p:nvPr/>
        </p:nvSpPr>
        <p:spPr>
          <a:xfrm rot="12122400">
            <a:off x="4647960" y="351612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23"/>
          <p:cNvSpPr/>
          <p:nvPr/>
        </p:nvSpPr>
        <p:spPr>
          <a:xfrm rot="1219200">
            <a:off x="4871880" y="360756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24"/>
          <p:cNvSpPr/>
          <p:nvPr/>
        </p:nvSpPr>
        <p:spPr>
          <a:xfrm rot="12122400">
            <a:off x="4730760" y="328140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5"/>
          <p:cNvSpPr/>
          <p:nvPr/>
        </p:nvSpPr>
        <p:spPr>
          <a:xfrm rot="1219200">
            <a:off x="4954680" y="337284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26"/>
          <p:cNvSpPr/>
          <p:nvPr/>
        </p:nvSpPr>
        <p:spPr>
          <a:xfrm rot="12122400">
            <a:off x="4897080" y="292608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27"/>
          <p:cNvSpPr/>
          <p:nvPr/>
        </p:nvSpPr>
        <p:spPr>
          <a:xfrm rot="1219200">
            <a:off x="5121360" y="301752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8"/>
          <p:cNvSpPr/>
          <p:nvPr/>
        </p:nvSpPr>
        <p:spPr>
          <a:xfrm rot="12122400">
            <a:off x="4526640" y="423792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29"/>
          <p:cNvSpPr/>
          <p:nvPr/>
        </p:nvSpPr>
        <p:spPr>
          <a:xfrm rot="1219200">
            <a:off x="4750560" y="432936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0"/>
          <p:cNvSpPr/>
          <p:nvPr/>
        </p:nvSpPr>
        <p:spPr>
          <a:xfrm rot="12122400">
            <a:off x="5154840" y="249192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31"/>
          <p:cNvSpPr/>
          <p:nvPr/>
        </p:nvSpPr>
        <p:spPr>
          <a:xfrm rot="1219200">
            <a:off x="5378760" y="2583360"/>
            <a:ext cx="149400" cy="137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2"/>
          <p:cNvSpPr/>
          <p:nvPr/>
        </p:nvSpPr>
        <p:spPr>
          <a:xfrm>
            <a:off x="8300520" y="242208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33"/>
          <p:cNvSpPr/>
          <p:nvPr/>
        </p:nvSpPr>
        <p:spPr>
          <a:xfrm>
            <a:off x="9374760" y="37670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34"/>
          <p:cNvSpPr/>
          <p:nvPr/>
        </p:nvSpPr>
        <p:spPr>
          <a:xfrm>
            <a:off x="10779840" y="24332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5"/>
          <p:cNvSpPr/>
          <p:nvPr/>
        </p:nvSpPr>
        <p:spPr>
          <a:xfrm>
            <a:off x="8306640" y="41378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36"/>
          <p:cNvSpPr/>
          <p:nvPr/>
        </p:nvSpPr>
        <p:spPr>
          <a:xfrm>
            <a:off x="11521800" y="27871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37"/>
          <p:cNvSpPr/>
          <p:nvPr/>
        </p:nvSpPr>
        <p:spPr>
          <a:xfrm>
            <a:off x="8671680" y="1166040"/>
            <a:ext cx="23986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Equirectangular mesh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61" name="CustomShape 38"/>
          <p:cNvSpPr/>
          <p:nvPr/>
        </p:nvSpPr>
        <p:spPr>
          <a:xfrm>
            <a:off x="4615920" y="1170360"/>
            <a:ext cx="2412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Sphere Disctretisation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2" name="CustomShape 39"/>
          <p:cNvSpPr/>
          <p:nvPr/>
        </p:nvSpPr>
        <p:spPr>
          <a:xfrm>
            <a:off x="596880" y="1170360"/>
            <a:ext cx="199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Sphere Projection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CustomShape 40"/>
          <p:cNvSpPr/>
          <p:nvPr/>
        </p:nvSpPr>
        <p:spPr>
          <a:xfrm>
            <a:off x="5183640" y="5779800"/>
            <a:ext cx="904680" cy="808200"/>
          </a:xfrm>
          <a:prstGeom prst="ellipse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41"/>
          <p:cNvSpPr/>
          <p:nvPr/>
        </p:nvSpPr>
        <p:spPr>
          <a:xfrm>
            <a:off x="5638680" y="6176880"/>
            <a:ext cx="450000" cy="68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Line 42"/>
          <p:cNvSpPr/>
          <p:nvPr/>
        </p:nvSpPr>
        <p:spPr>
          <a:xfrm flipV="1">
            <a:off x="5646600" y="6067080"/>
            <a:ext cx="316800" cy="1166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43"/>
          <p:cNvSpPr/>
          <p:nvPr/>
        </p:nvSpPr>
        <p:spPr>
          <a:xfrm>
            <a:off x="5190840" y="6013440"/>
            <a:ext cx="904680" cy="365760"/>
          </a:xfrm>
          <a:prstGeom prst="ellipse">
            <a:avLst/>
          </a:prstGeom>
          <a:noFill/>
          <a:ln>
            <a:custDash>
              <a:ds d="4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Line 44"/>
          <p:cNvSpPr/>
          <p:nvPr/>
        </p:nvSpPr>
        <p:spPr>
          <a:xfrm flipV="1">
            <a:off x="5652000" y="5816880"/>
            <a:ext cx="115920" cy="3704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45"/>
          <p:cNvSpPr/>
          <p:nvPr/>
        </p:nvSpPr>
        <p:spPr>
          <a:xfrm rot="1317000">
            <a:off x="5729760" y="6053760"/>
            <a:ext cx="381240" cy="172440"/>
          </a:xfrm>
          <a:prstGeom prst="arc">
            <a:avLst>
              <a:gd name="adj1" fmla="val 16200000"/>
              <a:gd name="adj2" fmla="val 0"/>
            </a:avLst>
          </a:prstGeom>
          <a:noFill/>
          <a:ln w="158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46"/>
          <p:cNvSpPr/>
          <p:nvPr/>
        </p:nvSpPr>
        <p:spPr>
          <a:xfrm>
            <a:off x="5776560" y="5802120"/>
            <a:ext cx="315360" cy="373680"/>
          </a:xfrm>
          <a:custGeom>
            <a:avLst/>
            <a:gdLst/>
            <a:ahLst/>
            <a:cxnLst/>
            <a:rect l="l" t="t" r="r" b="b"/>
            <a:pathLst>
              <a:path w="315823" h="373868">
                <a:moveTo>
                  <a:pt x="0" y="0"/>
                </a:moveTo>
                <a:lnTo>
                  <a:pt x="72071" y="27027"/>
                </a:lnTo>
                <a:cubicBezTo>
                  <a:pt x="85473" y="31852"/>
                  <a:pt x="100397" y="33211"/>
                  <a:pt x="112611" y="40540"/>
                </a:cubicBezTo>
                <a:cubicBezTo>
                  <a:pt x="138361" y="55990"/>
                  <a:pt x="160658" y="76575"/>
                  <a:pt x="184682" y="94593"/>
                </a:cubicBezTo>
                <a:cubicBezTo>
                  <a:pt x="190688" y="99098"/>
                  <a:pt x="197391" y="102798"/>
                  <a:pt x="202700" y="108107"/>
                </a:cubicBezTo>
                <a:cubicBezTo>
                  <a:pt x="210207" y="115614"/>
                  <a:pt x="218590" y="122339"/>
                  <a:pt x="225222" y="130629"/>
                </a:cubicBezTo>
                <a:cubicBezTo>
                  <a:pt x="253162" y="165554"/>
                  <a:pt x="224251" y="143496"/>
                  <a:pt x="252249" y="162160"/>
                </a:cubicBezTo>
                <a:cubicBezTo>
                  <a:pt x="256753" y="168166"/>
                  <a:pt x="263388" y="173056"/>
                  <a:pt x="265762" y="180178"/>
                </a:cubicBezTo>
                <a:cubicBezTo>
                  <a:pt x="274208" y="205517"/>
                  <a:pt x="265706" y="213082"/>
                  <a:pt x="274771" y="234231"/>
                </a:cubicBezTo>
                <a:cubicBezTo>
                  <a:pt x="276904" y="239207"/>
                  <a:pt x="281094" y="243044"/>
                  <a:pt x="283780" y="247744"/>
                </a:cubicBezTo>
                <a:cubicBezTo>
                  <a:pt x="287112" y="253574"/>
                  <a:pt x="290295" y="259527"/>
                  <a:pt x="292789" y="265762"/>
                </a:cubicBezTo>
                <a:cubicBezTo>
                  <a:pt x="296316" y="274579"/>
                  <a:pt x="298270" y="283972"/>
                  <a:pt x="301797" y="292789"/>
                </a:cubicBezTo>
                <a:cubicBezTo>
                  <a:pt x="304800" y="300296"/>
                  <a:pt x="307967" y="307740"/>
                  <a:pt x="310806" y="315311"/>
                </a:cubicBezTo>
                <a:cubicBezTo>
                  <a:pt x="312473" y="319757"/>
                  <a:pt x="314947" y="324090"/>
                  <a:pt x="315311" y="328824"/>
                </a:cubicBezTo>
                <a:cubicBezTo>
                  <a:pt x="316463" y="343794"/>
                  <a:pt x="315311" y="358853"/>
                  <a:pt x="315311" y="373868"/>
                </a:cubicBezTo>
              </a:path>
            </a:pathLst>
          </a:custGeom>
          <a:noFill/>
          <a:ln w="1584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0" name="Picture 63"/>
          <p:cNvPicPr/>
          <p:nvPr/>
        </p:nvPicPr>
        <p:blipFill>
          <a:blip r:embed="rId8"/>
          <a:stretch/>
        </p:blipFill>
        <p:spPr>
          <a:xfrm>
            <a:off x="6086880" y="6052680"/>
            <a:ext cx="99000" cy="76320"/>
          </a:xfrm>
          <a:prstGeom prst="rect">
            <a:avLst/>
          </a:prstGeom>
          <a:ln>
            <a:noFill/>
          </a:ln>
        </p:spPr>
      </p:pic>
      <p:pic>
        <p:nvPicPr>
          <p:cNvPr id="471" name="Picture 64"/>
          <p:cNvPicPr/>
          <p:nvPr/>
        </p:nvPicPr>
        <p:blipFill>
          <a:blip r:embed="rId9"/>
          <a:stretch/>
        </p:blipFill>
        <p:spPr>
          <a:xfrm>
            <a:off x="5945040" y="5731200"/>
            <a:ext cx="100800" cy="158760"/>
          </a:xfrm>
          <a:prstGeom prst="rect">
            <a:avLst/>
          </a:prstGeom>
          <a:ln>
            <a:noFill/>
          </a:ln>
        </p:spPr>
      </p:pic>
      <p:pic>
        <p:nvPicPr>
          <p:cNvPr id="472" name="Picture 65"/>
          <p:cNvPicPr/>
          <p:nvPr/>
        </p:nvPicPr>
        <p:blipFill>
          <a:blip r:embed="rId8"/>
          <a:stretch/>
        </p:blipFill>
        <p:spPr>
          <a:xfrm>
            <a:off x="9839160" y="1812600"/>
            <a:ext cx="290880" cy="224640"/>
          </a:xfrm>
          <a:prstGeom prst="rect">
            <a:avLst/>
          </a:prstGeom>
          <a:ln>
            <a:noFill/>
          </a:ln>
        </p:spPr>
      </p:pic>
      <p:pic>
        <p:nvPicPr>
          <p:cNvPr id="473" name="Picture 66"/>
          <p:cNvPicPr/>
          <p:nvPr/>
        </p:nvPicPr>
        <p:blipFill>
          <a:blip r:embed="rId9"/>
          <a:stretch/>
        </p:blipFill>
        <p:spPr>
          <a:xfrm>
            <a:off x="7620840" y="3384720"/>
            <a:ext cx="210240" cy="330480"/>
          </a:xfrm>
          <a:prstGeom prst="rect">
            <a:avLst/>
          </a:prstGeom>
          <a:ln>
            <a:noFill/>
          </a:ln>
        </p:spPr>
      </p:pic>
      <p:sp>
        <p:nvSpPr>
          <p:cNvPr id="474" name="CustomShape 47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Idea: Projection into sphere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2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28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3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36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4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4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5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54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5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62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6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2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0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05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0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1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4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2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31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34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3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4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4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4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5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5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5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6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6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68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7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7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7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8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8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8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8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10944000" y="648180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37D5BF3C-ABF5-485D-B6B7-263047DBD0C7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11607840" y="648180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1CB71E3D-679C-421E-A2A7-B4B6030E047D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13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478" name="Picture 97"/>
          <p:cNvPicPr/>
          <p:nvPr/>
        </p:nvPicPr>
        <p:blipFill>
          <a:blip r:embed="rId2"/>
          <a:stretch/>
        </p:blipFill>
        <p:spPr>
          <a:xfrm rot="15606600">
            <a:off x="8060400" y="2417760"/>
            <a:ext cx="737640" cy="754200"/>
          </a:xfrm>
          <a:prstGeom prst="rect">
            <a:avLst/>
          </a:prstGeom>
          <a:ln>
            <a:noFill/>
          </a:ln>
        </p:spPr>
      </p:pic>
      <p:pic>
        <p:nvPicPr>
          <p:cNvPr id="479" name="Picture 98"/>
          <p:cNvPicPr/>
          <p:nvPr/>
        </p:nvPicPr>
        <p:blipFill>
          <a:blip r:embed="rId3"/>
          <a:stretch/>
        </p:blipFill>
        <p:spPr>
          <a:xfrm>
            <a:off x="264240" y="1259640"/>
            <a:ext cx="517680" cy="89964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 rot="5400000">
            <a:off x="1584360" y="1101600"/>
            <a:ext cx="1163520" cy="1015920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5"/>
          <p:cNvSpPr/>
          <p:nvPr/>
        </p:nvSpPr>
        <p:spPr>
          <a:xfrm flipV="1">
            <a:off x="2781000" y="1614960"/>
            <a:ext cx="429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CustomShape 6"/>
          <p:cNvSpPr/>
          <p:nvPr/>
        </p:nvSpPr>
        <p:spPr>
          <a:xfrm rot="5400000">
            <a:off x="2990880" y="1480680"/>
            <a:ext cx="718920" cy="25812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7"/>
          <p:cNvSpPr/>
          <p:nvPr/>
        </p:nvSpPr>
        <p:spPr>
          <a:xfrm>
            <a:off x="3477960" y="1621080"/>
            <a:ext cx="448200" cy="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8"/>
          <p:cNvSpPr/>
          <p:nvPr/>
        </p:nvSpPr>
        <p:spPr>
          <a:xfrm>
            <a:off x="7966080" y="3082680"/>
            <a:ext cx="185904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Bilinear Interpolation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85" name="CustomShape 9"/>
          <p:cNvSpPr/>
          <p:nvPr/>
        </p:nvSpPr>
        <p:spPr>
          <a:xfrm>
            <a:off x="5695920" y="1598040"/>
            <a:ext cx="272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10"/>
          <p:cNvSpPr/>
          <p:nvPr/>
        </p:nvSpPr>
        <p:spPr>
          <a:xfrm rot="5400000">
            <a:off x="6585120" y="1490760"/>
            <a:ext cx="653400" cy="464400"/>
          </a:xfrm>
          <a:prstGeom prst="trapezoid">
            <a:avLst>
              <a:gd name="adj" fmla="val 25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1"/>
          <p:cNvSpPr/>
          <p:nvPr/>
        </p:nvSpPr>
        <p:spPr>
          <a:xfrm rot="16200000">
            <a:off x="7088040" y="1490760"/>
            <a:ext cx="653400" cy="464400"/>
          </a:xfrm>
          <a:prstGeom prst="trapezoid">
            <a:avLst>
              <a:gd name="adj" fmla="val 25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12"/>
          <p:cNvSpPr/>
          <p:nvPr/>
        </p:nvSpPr>
        <p:spPr>
          <a:xfrm>
            <a:off x="1583640" y="1436400"/>
            <a:ext cx="86868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Pointnet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89" name="CustomShape 13"/>
          <p:cNvSpPr/>
          <p:nvPr/>
        </p:nvSpPr>
        <p:spPr>
          <a:xfrm>
            <a:off x="2656080" y="874440"/>
            <a:ext cx="145764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Features N x d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90" name="CustomShape 14"/>
          <p:cNvSpPr/>
          <p:nvPr/>
        </p:nvSpPr>
        <p:spPr>
          <a:xfrm>
            <a:off x="0" y="311040"/>
            <a:ext cx="1569240" cy="75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Cloud of input points</a:t>
            </a:r>
            <a:endParaRPr lang="en-US" sz="145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N x 3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91" name="CustomShape 15"/>
          <p:cNvSpPr/>
          <p:nvPr/>
        </p:nvSpPr>
        <p:spPr>
          <a:xfrm>
            <a:off x="3927960" y="272880"/>
            <a:ext cx="1771560" cy="2317680"/>
          </a:xfrm>
          <a:prstGeom prst="roundRect">
            <a:avLst>
              <a:gd name="adj" fmla="val 16667"/>
            </a:avLst>
          </a:prstGeom>
          <a:solidFill>
            <a:schemeClr val="bg2">
              <a:lumMod val="85000"/>
              <a:alpha val="21000"/>
            </a:schemeClr>
          </a:solidFill>
          <a:ln w="15840">
            <a:custDash>
              <a:ds d="8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6"/>
          <p:cNvSpPr/>
          <p:nvPr/>
        </p:nvSpPr>
        <p:spPr>
          <a:xfrm>
            <a:off x="6822360" y="1111680"/>
            <a:ext cx="56844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Unet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93" name="CustomShape 17"/>
          <p:cNvSpPr/>
          <p:nvPr/>
        </p:nvSpPr>
        <p:spPr>
          <a:xfrm flipV="1">
            <a:off x="7675920" y="1758960"/>
            <a:ext cx="306720" cy="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18"/>
          <p:cNvSpPr/>
          <p:nvPr/>
        </p:nvSpPr>
        <p:spPr>
          <a:xfrm>
            <a:off x="9876600" y="1752840"/>
            <a:ext cx="4208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9"/>
          <p:cNvSpPr/>
          <p:nvPr/>
        </p:nvSpPr>
        <p:spPr>
          <a:xfrm flipH="1" flipV="1">
            <a:off x="4270320" y="2205360"/>
            <a:ext cx="514800" cy="30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20"/>
          <p:cNvSpPr/>
          <p:nvPr/>
        </p:nvSpPr>
        <p:spPr>
          <a:xfrm flipV="1">
            <a:off x="4860720" y="2122920"/>
            <a:ext cx="141480" cy="37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21"/>
          <p:cNvSpPr/>
          <p:nvPr/>
        </p:nvSpPr>
        <p:spPr>
          <a:xfrm>
            <a:off x="4270680" y="2290680"/>
            <a:ext cx="31212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H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98" name="CustomShape 22"/>
          <p:cNvSpPr/>
          <p:nvPr/>
        </p:nvSpPr>
        <p:spPr>
          <a:xfrm>
            <a:off x="4925160" y="2176920"/>
            <a:ext cx="35352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W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499" name="CustomShape 23"/>
          <p:cNvSpPr/>
          <p:nvPr/>
        </p:nvSpPr>
        <p:spPr>
          <a:xfrm>
            <a:off x="3862080" y="264960"/>
            <a:ext cx="189252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Projections to planes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500" name="CustomShape 24"/>
          <p:cNvSpPr/>
          <p:nvPr/>
        </p:nvSpPr>
        <p:spPr>
          <a:xfrm>
            <a:off x="9277560" y="1097280"/>
            <a:ext cx="126756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Features 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501" name="CustomShape 25"/>
          <p:cNvSpPr/>
          <p:nvPr/>
        </p:nvSpPr>
        <p:spPr>
          <a:xfrm rot="5400000">
            <a:off x="9351720" y="1657080"/>
            <a:ext cx="718920" cy="25812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26"/>
          <p:cNvSpPr/>
          <p:nvPr/>
        </p:nvSpPr>
        <p:spPr>
          <a:xfrm>
            <a:off x="10357560" y="1017000"/>
            <a:ext cx="360" cy="337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3" name="Picture 122"/>
          <p:cNvPicPr/>
          <p:nvPr/>
        </p:nvPicPr>
        <p:blipFill>
          <a:blip r:embed="rId4"/>
          <a:stretch/>
        </p:blipFill>
        <p:spPr>
          <a:xfrm>
            <a:off x="10297800" y="1370160"/>
            <a:ext cx="1002960" cy="901440"/>
          </a:xfrm>
          <a:prstGeom prst="rect">
            <a:avLst/>
          </a:prstGeom>
          <a:ln>
            <a:noFill/>
          </a:ln>
        </p:spPr>
      </p:pic>
      <p:sp>
        <p:nvSpPr>
          <p:cNvPr id="504" name="CustomShape 27"/>
          <p:cNvSpPr/>
          <p:nvPr/>
        </p:nvSpPr>
        <p:spPr>
          <a:xfrm>
            <a:off x="9627480" y="736560"/>
            <a:ext cx="152244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3d point location</a:t>
            </a:r>
            <a:endParaRPr lang="en-US" sz="1450" b="0" strike="noStrike" spc="-1">
              <a:latin typeface="Arial"/>
            </a:endParaRPr>
          </a:p>
        </p:txBody>
      </p:sp>
      <p:pic>
        <p:nvPicPr>
          <p:cNvPr id="505" name="Picture 124"/>
          <p:cNvPicPr/>
          <p:nvPr/>
        </p:nvPicPr>
        <p:blipFill>
          <a:blip r:embed="rId5"/>
          <a:stretch/>
        </p:blipFill>
        <p:spPr>
          <a:xfrm>
            <a:off x="11633760" y="1432440"/>
            <a:ext cx="302040" cy="748080"/>
          </a:xfrm>
          <a:prstGeom prst="rect">
            <a:avLst/>
          </a:prstGeom>
          <a:ln>
            <a:noFill/>
          </a:ln>
        </p:spPr>
      </p:pic>
      <p:sp>
        <p:nvSpPr>
          <p:cNvPr id="506" name="CustomShape 28"/>
          <p:cNvSpPr/>
          <p:nvPr/>
        </p:nvSpPr>
        <p:spPr>
          <a:xfrm>
            <a:off x="11340360" y="1806840"/>
            <a:ext cx="26712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29"/>
          <p:cNvSpPr/>
          <p:nvPr/>
        </p:nvSpPr>
        <p:spPr>
          <a:xfrm>
            <a:off x="11129400" y="708840"/>
            <a:ext cx="1154880" cy="5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Occupancy </a:t>
            </a:r>
            <a:endParaRPr lang="en-US" sz="14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probability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508" name="CustomShape 30"/>
          <p:cNvSpPr/>
          <p:nvPr/>
        </p:nvSpPr>
        <p:spPr>
          <a:xfrm>
            <a:off x="1071720" y="1621080"/>
            <a:ext cx="59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31"/>
          <p:cNvSpPr/>
          <p:nvPr/>
        </p:nvSpPr>
        <p:spPr>
          <a:xfrm flipV="1">
            <a:off x="8436960" y="2624400"/>
            <a:ext cx="124560" cy="31680"/>
          </a:xfrm>
          <a:prstGeom prst="line">
            <a:avLst/>
          </a:prstGeom>
          <a:ln w="3168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Line 32"/>
          <p:cNvSpPr/>
          <p:nvPr/>
        </p:nvSpPr>
        <p:spPr>
          <a:xfrm>
            <a:off x="8321400" y="2537640"/>
            <a:ext cx="107280" cy="125280"/>
          </a:xfrm>
          <a:prstGeom prst="line">
            <a:avLst/>
          </a:prstGeom>
          <a:ln w="3168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Line 33"/>
          <p:cNvSpPr/>
          <p:nvPr/>
        </p:nvSpPr>
        <p:spPr>
          <a:xfrm>
            <a:off x="8430120" y="2665440"/>
            <a:ext cx="95400" cy="87480"/>
          </a:xfrm>
          <a:prstGeom prst="line">
            <a:avLst/>
          </a:prstGeom>
          <a:ln w="3168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Line 34"/>
          <p:cNvSpPr/>
          <p:nvPr/>
        </p:nvSpPr>
        <p:spPr>
          <a:xfrm flipH="1">
            <a:off x="8307720" y="2662920"/>
            <a:ext cx="118080" cy="28800"/>
          </a:xfrm>
          <a:prstGeom prst="line">
            <a:avLst/>
          </a:prstGeom>
          <a:ln w="3168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Line 35"/>
          <p:cNvSpPr/>
          <p:nvPr/>
        </p:nvSpPr>
        <p:spPr>
          <a:xfrm>
            <a:off x="8425800" y="1830240"/>
            <a:ext cx="360" cy="866160"/>
          </a:xfrm>
          <a:prstGeom prst="line">
            <a:avLst/>
          </a:prstGeom>
          <a:ln w="22320">
            <a:solidFill>
              <a:srgbClr val="0070C0"/>
            </a:solidFill>
            <a:custDash>
              <a:ds d="400000" sp="300000"/>
              <a:ds d="1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36"/>
          <p:cNvSpPr/>
          <p:nvPr/>
        </p:nvSpPr>
        <p:spPr>
          <a:xfrm>
            <a:off x="9235080" y="1733760"/>
            <a:ext cx="346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5" name="Picture 134"/>
          <p:cNvPicPr/>
          <p:nvPr/>
        </p:nvPicPr>
        <p:blipFill>
          <a:blip r:embed="rId3"/>
          <a:stretch/>
        </p:blipFill>
        <p:spPr>
          <a:xfrm>
            <a:off x="4579920" y="1158840"/>
            <a:ext cx="368280" cy="640080"/>
          </a:xfrm>
          <a:prstGeom prst="rect">
            <a:avLst/>
          </a:prstGeom>
          <a:ln>
            <a:noFill/>
          </a:ln>
        </p:spPr>
      </p:pic>
      <p:sp>
        <p:nvSpPr>
          <p:cNvPr id="516" name="CustomShape 37"/>
          <p:cNvSpPr/>
          <p:nvPr/>
        </p:nvSpPr>
        <p:spPr>
          <a:xfrm flipH="1" flipV="1">
            <a:off x="8384400" y="1733040"/>
            <a:ext cx="87480" cy="87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38"/>
          <p:cNvSpPr/>
          <p:nvPr/>
        </p:nvSpPr>
        <p:spPr>
          <a:xfrm>
            <a:off x="95040" y="1063080"/>
            <a:ext cx="1126800" cy="1126800"/>
          </a:xfrm>
          <a:prstGeom prst="cube">
            <a:avLst>
              <a:gd name="adj" fmla="val 25000"/>
            </a:avLst>
          </a:prstGeom>
          <a:noFill/>
          <a:ln w="2556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39"/>
          <p:cNvSpPr/>
          <p:nvPr/>
        </p:nvSpPr>
        <p:spPr>
          <a:xfrm flipH="1" flipV="1">
            <a:off x="8536680" y="1885320"/>
            <a:ext cx="87480" cy="87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40"/>
          <p:cNvSpPr/>
          <p:nvPr/>
        </p:nvSpPr>
        <p:spPr>
          <a:xfrm>
            <a:off x="8055720" y="1100880"/>
            <a:ext cx="1126800" cy="1126800"/>
          </a:xfrm>
          <a:prstGeom prst="cube">
            <a:avLst>
              <a:gd name="adj" fmla="val 25000"/>
            </a:avLst>
          </a:prstGeom>
          <a:noFill/>
          <a:ln w="2556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41"/>
          <p:cNvSpPr/>
          <p:nvPr/>
        </p:nvSpPr>
        <p:spPr>
          <a:xfrm flipH="1" flipV="1">
            <a:off x="8161920" y="1425240"/>
            <a:ext cx="87480" cy="87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42"/>
          <p:cNvSpPr/>
          <p:nvPr/>
        </p:nvSpPr>
        <p:spPr>
          <a:xfrm flipH="1" flipV="1">
            <a:off x="8962560" y="1296360"/>
            <a:ext cx="87480" cy="87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43"/>
          <p:cNvSpPr/>
          <p:nvPr/>
        </p:nvSpPr>
        <p:spPr>
          <a:xfrm flipH="1" flipV="1">
            <a:off x="8623080" y="1416960"/>
            <a:ext cx="87480" cy="8748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44"/>
          <p:cNvSpPr/>
          <p:nvPr/>
        </p:nvSpPr>
        <p:spPr>
          <a:xfrm>
            <a:off x="8115120" y="585360"/>
            <a:ext cx="94932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Sampling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524" name="CustomShape 45"/>
          <p:cNvSpPr/>
          <p:nvPr/>
        </p:nvSpPr>
        <p:spPr>
          <a:xfrm rot="5400000">
            <a:off x="1687320" y="2921400"/>
            <a:ext cx="1163520" cy="1015920"/>
          </a:xfrm>
          <a:prstGeom prst="triangle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46"/>
          <p:cNvSpPr/>
          <p:nvPr/>
        </p:nvSpPr>
        <p:spPr>
          <a:xfrm>
            <a:off x="4416840" y="999720"/>
            <a:ext cx="783000" cy="783000"/>
          </a:xfrm>
          <a:prstGeom prst="cube">
            <a:avLst>
              <a:gd name="adj" fmla="val 25000"/>
            </a:avLst>
          </a:prstGeom>
          <a:noFill/>
          <a:ln w="2556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47"/>
          <p:cNvSpPr/>
          <p:nvPr/>
        </p:nvSpPr>
        <p:spPr>
          <a:xfrm>
            <a:off x="1708920" y="3090960"/>
            <a:ext cx="1067760" cy="53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Plane Predictor</a:t>
            </a:r>
            <a:endParaRPr lang="en-US" sz="1450" b="0" strike="noStrike" spc="-1">
              <a:latin typeface="Arial"/>
            </a:endParaRPr>
          </a:p>
        </p:txBody>
      </p:sp>
      <p:sp>
        <p:nvSpPr>
          <p:cNvPr id="527" name="CustomShape 48"/>
          <p:cNvSpPr/>
          <p:nvPr/>
        </p:nvSpPr>
        <p:spPr>
          <a:xfrm>
            <a:off x="1136160" y="1718640"/>
            <a:ext cx="570960" cy="159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Line 49"/>
          <p:cNvSpPr/>
          <p:nvPr/>
        </p:nvSpPr>
        <p:spPr>
          <a:xfrm>
            <a:off x="2777040" y="3429360"/>
            <a:ext cx="2050200" cy="360"/>
          </a:xfrm>
          <a:prstGeom prst="line">
            <a:avLst/>
          </a:prstGeom>
          <a:ln w="316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50"/>
          <p:cNvSpPr/>
          <p:nvPr/>
        </p:nvSpPr>
        <p:spPr>
          <a:xfrm flipV="1">
            <a:off x="4809600" y="2590200"/>
            <a:ext cx="3960" cy="85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149"/>
          <p:cNvPicPr/>
          <p:nvPr/>
        </p:nvPicPr>
        <p:blipFill>
          <a:blip r:embed="rId6"/>
          <a:stretch/>
        </p:blipFill>
        <p:spPr>
          <a:xfrm rot="1489200">
            <a:off x="4116600" y="524160"/>
            <a:ext cx="571320" cy="583920"/>
          </a:xfrm>
          <a:prstGeom prst="rect">
            <a:avLst/>
          </a:prstGeom>
          <a:ln>
            <a:noFill/>
          </a:ln>
        </p:spPr>
      </p:pic>
      <p:pic>
        <p:nvPicPr>
          <p:cNvPr id="531" name="Picture 150"/>
          <p:cNvPicPr/>
          <p:nvPr/>
        </p:nvPicPr>
        <p:blipFill>
          <a:blip r:embed="rId6"/>
          <a:stretch/>
        </p:blipFill>
        <p:spPr>
          <a:xfrm rot="17580600">
            <a:off x="5194800" y="516600"/>
            <a:ext cx="571320" cy="583920"/>
          </a:xfrm>
          <a:prstGeom prst="rect">
            <a:avLst/>
          </a:prstGeom>
          <a:ln>
            <a:noFill/>
          </a:ln>
        </p:spPr>
      </p:pic>
      <p:pic>
        <p:nvPicPr>
          <p:cNvPr id="532" name="Picture 151"/>
          <p:cNvPicPr/>
          <p:nvPr/>
        </p:nvPicPr>
        <p:blipFill>
          <a:blip r:embed="rId6"/>
          <a:stretch/>
        </p:blipFill>
        <p:spPr>
          <a:xfrm rot="16735200">
            <a:off x="4372920" y="1860480"/>
            <a:ext cx="570960" cy="583920"/>
          </a:xfrm>
          <a:prstGeom prst="rect">
            <a:avLst/>
          </a:prstGeom>
          <a:ln>
            <a:noFill/>
          </a:ln>
        </p:spPr>
      </p:pic>
      <p:pic>
        <p:nvPicPr>
          <p:cNvPr id="533" name="Picture 152"/>
          <p:cNvPicPr/>
          <p:nvPr/>
        </p:nvPicPr>
        <p:blipFill>
          <a:blip r:embed="rId6"/>
          <a:stretch/>
        </p:blipFill>
        <p:spPr>
          <a:xfrm rot="20192400">
            <a:off x="5909400" y="1078920"/>
            <a:ext cx="571320" cy="583920"/>
          </a:xfrm>
          <a:prstGeom prst="rect">
            <a:avLst/>
          </a:prstGeom>
          <a:ln>
            <a:noFill/>
          </a:ln>
        </p:spPr>
      </p:pic>
      <p:pic>
        <p:nvPicPr>
          <p:cNvPr id="534" name="Picture 153"/>
          <p:cNvPicPr/>
          <p:nvPr/>
        </p:nvPicPr>
        <p:blipFill>
          <a:blip r:embed="rId6"/>
          <a:stretch/>
        </p:blipFill>
        <p:spPr>
          <a:xfrm rot="20192400">
            <a:off x="5988240" y="1514880"/>
            <a:ext cx="571320" cy="583920"/>
          </a:xfrm>
          <a:prstGeom prst="rect">
            <a:avLst/>
          </a:prstGeom>
          <a:ln>
            <a:noFill/>
          </a:ln>
        </p:spPr>
      </p:pic>
      <p:pic>
        <p:nvPicPr>
          <p:cNvPr id="535" name="Picture 154"/>
          <p:cNvPicPr/>
          <p:nvPr/>
        </p:nvPicPr>
        <p:blipFill>
          <a:blip r:embed="rId6"/>
          <a:stretch/>
        </p:blipFill>
        <p:spPr>
          <a:xfrm rot="20192400">
            <a:off x="6018840" y="1847160"/>
            <a:ext cx="571320" cy="583920"/>
          </a:xfrm>
          <a:prstGeom prst="rect">
            <a:avLst/>
          </a:prstGeom>
          <a:ln>
            <a:noFill/>
          </a:ln>
        </p:spPr>
      </p:pic>
      <p:sp>
        <p:nvSpPr>
          <p:cNvPr id="536" name="CustomShape 51"/>
          <p:cNvSpPr/>
          <p:nvPr/>
        </p:nvSpPr>
        <p:spPr>
          <a:xfrm>
            <a:off x="7669800" y="1848600"/>
            <a:ext cx="349560" cy="80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52"/>
          <p:cNvSpPr/>
          <p:nvPr/>
        </p:nvSpPr>
        <p:spPr>
          <a:xfrm>
            <a:off x="4206240" y="483120"/>
            <a:ext cx="1878840" cy="2317680"/>
          </a:xfrm>
          <a:prstGeom prst="roundRect">
            <a:avLst>
              <a:gd name="adj" fmla="val 16667"/>
            </a:avLst>
          </a:prstGeom>
          <a:solidFill>
            <a:schemeClr val="bg2">
              <a:lumMod val="85000"/>
              <a:alpha val="21000"/>
            </a:schemeClr>
          </a:solidFill>
          <a:ln w="15840">
            <a:custDash>
              <a:ds d="800000" sp="300000"/>
              <a:ds d="1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53"/>
          <p:cNvSpPr/>
          <p:nvPr/>
        </p:nvSpPr>
        <p:spPr>
          <a:xfrm>
            <a:off x="4284720" y="496800"/>
            <a:ext cx="182088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50" b="0" strike="noStrike" spc="-1">
                <a:solidFill>
                  <a:srgbClr val="000000"/>
                </a:solidFill>
                <a:latin typeface="Arial"/>
              </a:rPr>
              <a:t>Projection to sphere</a:t>
            </a:r>
            <a:endParaRPr lang="en-US" sz="1450" b="0" strike="noStrike" spc="-1">
              <a:latin typeface="Arial"/>
            </a:endParaRPr>
          </a:p>
        </p:txBody>
      </p:sp>
      <p:pic>
        <p:nvPicPr>
          <p:cNvPr id="539" name="Picture 83"/>
          <p:cNvPicPr/>
          <p:nvPr/>
        </p:nvPicPr>
        <p:blipFill>
          <a:blip r:embed="rId3"/>
          <a:stretch/>
        </p:blipFill>
        <p:spPr>
          <a:xfrm>
            <a:off x="4785840" y="1467000"/>
            <a:ext cx="368280" cy="640080"/>
          </a:xfrm>
          <a:prstGeom prst="rect">
            <a:avLst/>
          </a:prstGeom>
          <a:ln>
            <a:noFill/>
          </a:ln>
        </p:spPr>
      </p:pic>
      <p:sp>
        <p:nvSpPr>
          <p:cNvPr id="540" name="CustomShape 54"/>
          <p:cNvSpPr/>
          <p:nvPr/>
        </p:nvSpPr>
        <p:spPr>
          <a:xfrm>
            <a:off x="4622400" y="1307880"/>
            <a:ext cx="783000" cy="783000"/>
          </a:xfrm>
          <a:prstGeom prst="cube">
            <a:avLst>
              <a:gd name="adj" fmla="val 25000"/>
            </a:avLst>
          </a:prstGeom>
          <a:noFill/>
          <a:ln w="2556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1" name="Picture 85"/>
          <p:cNvPicPr/>
          <p:nvPr/>
        </p:nvPicPr>
        <p:blipFill>
          <a:blip r:embed="rId7"/>
          <a:stretch/>
        </p:blipFill>
        <p:spPr>
          <a:xfrm>
            <a:off x="4225320" y="1051920"/>
            <a:ext cx="1720800" cy="1720800"/>
          </a:xfrm>
          <a:prstGeom prst="rect">
            <a:avLst/>
          </a:prstGeom>
          <a:ln>
            <a:noFill/>
          </a:ln>
        </p:spPr>
      </p:pic>
      <p:sp>
        <p:nvSpPr>
          <p:cNvPr id="542" name="CustomShape 55"/>
          <p:cNvSpPr/>
          <p:nvPr/>
        </p:nvSpPr>
        <p:spPr>
          <a:xfrm>
            <a:off x="5343480" y="21193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56"/>
          <p:cNvSpPr/>
          <p:nvPr/>
        </p:nvSpPr>
        <p:spPr>
          <a:xfrm>
            <a:off x="4847040" y="21391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57"/>
          <p:cNvSpPr/>
          <p:nvPr/>
        </p:nvSpPr>
        <p:spPr>
          <a:xfrm>
            <a:off x="5503680" y="181224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58"/>
          <p:cNvSpPr/>
          <p:nvPr/>
        </p:nvSpPr>
        <p:spPr>
          <a:xfrm>
            <a:off x="4472640" y="174096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59"/>
          <p:cNvSpPr/>
          <p:nvPr/>
        </p:nvSpPr>
        <p:spPr>
          <a:xfrm>
            <a:off x="5105160" y="2396520"/>
            <a:ext cx="98640" cy="986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60"/>
          <p:cNvSpPr/>
          <p:nvPr/>
        </p:nvSpPr>
        <p:spPr>
          <a:xfrm flipV="1">
            <a:off x="6134040" y="1704240"/>
            <a:ext cx="306720" cy="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92"/>
          <p:cNvPicPr/>
          <p:nvPr/>
        </p:nvPicPr>
        <p:blipFill>
          <a:blip r:embed="rId8"/>
          <a:stretch/>
        </p:blipFill>
        <p:spPr>
          <a:xfrm>
            <a:off x="3742560" y="3817440"/>
            <a:ext cx="4147920" cy="2097360"/>
          </a:xfrm>
          <a:prstGeom prst="rect">
            <a:avLst/>
          </a:prstGeom>
          <a:ln>
            <a:noFill/>
          </a:ln>
        </p:spPr>
      </p:pic>
      <p:sp>
        <p:nvSpPr>
          <p:cNvPr id="549" name="CustomShape 61"/>
          <p:cNvSpPr/>
          <p:nvPr/>
        </p:nvSpPr>
        <p:spPr>
          <a:xfrm>
            <a:off x="4713840" y="3425400"/>
            <a:ext cx="163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Sphere Kernel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0" name="CustomShape 62"/>
          <p:cNvSpPr/>
          <p:nvPr/>
        </p:nvSpPr>
        <p:spPr>
          <a:xfrm>
            <a:off x="3410280" y="5845680"/>
            <a:ext cx="67510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“SphereNet: Learning Spherical Representations for Detection and Classification in Omnidirectional Images”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Benjamin Coors, Alexandru Paul Condurache, and Andreas Geiger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6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1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15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18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2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2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2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30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3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3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3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4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4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4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5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54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5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60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 additive="repl">
                                        <p:cTn id="6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69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5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8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1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4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8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9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04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0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3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11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FFFFFF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CCB1C3FB-17C2-4381-B3C5-CA28BB02C5E3}" type="datetime1">
              <a:rPr lang="en-US" sz="800" b="0" strike="noStrike" spc="-1">
                <a:solidFill>
                  <a:srgbClr val="FFFFFF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F7C62D4C-4C85-402A-B8E3-B669C6E63F29}" type="slidenum">
              <a:rPr lang="en-US" sz="800" b="0" strike="noStrike" spc="-1">
                <a:solidFill>
                  <a:srgbClr val="FFFFFF"/>
                </a:solidFill>
                <a:latin typeface="Arial"/>
              </a:rPr>
              <a:t>14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2957040" y="3075120"/>
            <a:ext cx="6276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Thank you! Any 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46BCF1B3-DA1A-4777-B64E-E49C97DC89AE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F6F61767-EF62-420A-A4C8-468B70B9E1BA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2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230" name="Picture 151"/>
          <p:cNvPicPr/>
          <p:nvPr/>
        </p:nvPicPr>
        <p:blipFill>
          <a:blip r:embed="rId2"/>
          <a:stretch/>
        </p:blipFill>
        <p:spPr>
          <a:xfrm>
            <a:off x="6419880" y="4058280"/>
            <a:ext cx="4930920" cy="2148120"/>
          </a:xfrm>
          <a:prstGeom prst="rect">
            <a:avLst/>
          </a:prstGeom>
          <a:ln>
            <a:noFill/>
          </a:ln>
        </p:spPr>
      </p:pic>
      <p:sp>
        <p:nvSpPr>
          <p:cNvPr id="231" name="CustomShape 4"/>
          <p:cNvSpPr/>
          <p:nvPr/>
        </p:nvSpPr>
        <p:spPr>
          <a:xfrm>
            <a:off x="7285680" y="3745440"/>
            <a:ext cx="35715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</a:rPr>
              <a:t>Sample output from our implementation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32" name="Group 5"/>
          <p:cNvGrpSpPr/>
          <p:nvPr/>
        </p:nvGrpSpPr>
        <p:grpSpPr>
          <a:xfrm>
            <a:off x="1148400" y="671040"/>
            <a:ext cx="10123200" cy="3449880"/>
            <a:chOff x="1148400" y="671040"/>
            <a:chExt cx="10123200" cy="3449880"/>
          </a:xfrm>
        </p:grpSpPr>
        <p:pic>
          <p:nvPicPr>
            <p:cNvPr id="233" name="Picture 171"/>
            <p:cNvPicPr/>
            <p:nvPr/>
          </p:nvPicPr>
          <p:blipFill>
            <a:blip r:embed="rId3"/>
            <a:stretch/>
          </p:blipFill>
          <p:spPr>
            <a:xfrm rot="15606600">
              <a:off x="7466040" y="2586960"/>
              <a:ext cx="576360" cy="58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5"/>
            <p:cNvPicPr/>
            <p:nvPr/>
          </p:nvPicPr>
          <p:blipFill>
            <a:blip r:embed="rId4"/>
            <a:stretch/>
          </p:blipFill>
          <p:spPr>
            <a:xfrm>
              <a:off x="1372320" y="1681560"/>
              <a:ext cx="404640" cy="703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5" name="CustomShape 6"/>
            <p:cNvSpPr/>
            <p:nvPr/>
          </p:nvSpPr>
          <p:spPr>
            <a:xfrm rot="5400000">
              <a:off x="2404440" y="1558080"/>
              <a:ext cx="909360" cy="7941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7"/>
            <p:cNvSpPr/>
            <p:nvPr/>
          </p:nvSpPr>
          <p:spPr>
            <a:xfrm flipV="1">
              <a:off x="3339360" y="1958760"/>
              <a:ext cx="335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8"/>
            <p:cNvSpPr/>
            <p:nvPr/>
          </p:nvSpPr>
          <p:spPr>
            <a:xfrm rot="5400000">
              <a:off x="3503520" y="1854360"/>
              <a:ext cx="561960" cy="201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9"/>
            <p:cNvSpPr/>
            <p:nvPr/>
          </p:nvSpPr>
          <p:spPr>
            <a:xfrm>
              <a:off x="3884400" y="1964160"/>
              <a:ext cx="350280" cy="1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10"/>
            <p:cNvSpPr/>
            <p:nvPr/>
          </p:nvSpPr>
          <p:spPr>
            <a:xfrm>
              <a:off x="6961680" y="3161520"/>
              <a:ext cx="1831680" cy="53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Bilinear Interpolation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40" name="CustomShape 11"/>
            <p:cNvSpPr/>
            <p:nvPr/>
          </p:nvSpPr>
          <p:spPr>
            <a:xfrm>
              <a:off x="5617800" y="1946160"/>
              <a:ext cx="213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12"/>
            <p:cNvSpPr/>
            <p:nvPr/>
          </p:nvSpPr>
          <p:spPr>
            <a:xfrm rot="5400000">
              <a:off x="6312960" y="1862280"/>
              <a:ext cx="510840" cy="362880"/>
            </a:xfrm>
            <a:prstGeom prst="trapezoid">
              <a:avLst>
                <a:gd name="adj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13"/>
            <p:cNvSpPr/>
            <p:nvPr/>
          </p:nvSpPr>
          <p:spPr>
            <a:xfrm rot="16200000">
              <a:off x="6706080" y="1862280"/>
              <a:ext cx="510840" cy="362880"/>
            </a:xfrm>
            <a:prstGeom prst="trapezoid">
              <a:avLst>
                <a:gd name="adj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14"/>
            <p:cNvSpPr/>
            <p:nvPr/>
          </p:nvSpPr>
          <p:spPr>
            <a:xfrm>
              <a:off x="2403720" y="1819800"/>
              <a:ext cx="678960" cy="25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50" b="0" strike="noStrike" spc="-1">
                  <a:solidFill>
                    <a:srgbClr val="000000"/>
                  </a:solidFill>
                  <a:latin typeface="Arial"/>
                </a:rPr>
                <a:t>Pointnet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244" name="CustomShape 15"/>
            <p:cNvSpPr/>
            <p:nvPr/>
          </p:nvSpPr>
          <p:spPr>
            <a:xfrm>
              <a:off x="2900520" y="1359360"/>
              <a:ext cx="13251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</a:rPr>
                <a:t>Features N x d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45" name="CustomShape 16"/>
            <p:cNvSpPr/>
            <p:nvPr/>
          </p:nvSpPr>
          <p:spPr>
            <a:xfrm>
              <a:off x="1148400" y="736200"/>
              <a:ext cx="1226520" cy="75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450" b="1" strike="noStrike" spc="-1">
                  <a:solidFill>
                    <a:srgbClr val="000000"/>
                  </a:solidFill>
                  <a:latin typeface="Arial"/>
                </a:rPr>
                <a:t>Input point clouds</a:t>
              </a:r>
              <a:endParaRPr lang="en-US" sz="145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450" b="1" strike="noStrike" spc="-1">
                  <a:solidFill>
                    <a:srgbClr val="000000"/>
                  </a:solidFill>
                  <a:latin typeface="Arial"/>
                </a:rPr>
                <a:t>N x </a:t>
              </a: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3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46" name="CustomShape 17"/>
            <p:cNvSpPr/>
            <p:nvPr/>
          </p:nvSpPr>
          <p:spPr>
            <a:xfrm>
              <a:off x="4236120" y="910080"/>
              <a:ext cx="1384560" cy="181152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85000"/>
                <a:alpha val="21000"/>
              </a:schemeClr>
            </a:solidFill>
            <a:ln w="15840">
              <a:custDash>
                <a:ds d="800000" sp="300000"/>
                <a:ds d="100000" sp="300000"/>
              </a:custDash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18"/>
            <p:cNvSpPr/>
            <p:nvPr/>
          </p:nvSpPr>
          <p:spPr>
            <a:xfrm>
              <a:off x="6498360" y="1566000"/>
              <a:ext cx="672120" cy="31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1" strike="noStrike" spc="-1">
                  <a:solidFill>
                    <a:srgbClr val="000000"/>
                  </a:solidFill>
                  <a:latin typeface="Arial"/>
                </a:rPr>
                <a:t>Unet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48" name="CustomShape 19"/>
            <p:cNvSpPr/>
            <p:nvPr/>
          </p:nvSpPr>
          <p:spPr>
            <a:xfrm flipV="1">
              <a:off x="7165440" y="2069640"/>
              <a:ext cx="2397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20"/>
            <p:cNvSpPr/>
            <p:nvPr/>
          </p:nvSpPr>
          <p:spPr>
            <a:xfrm>
              <a:off x="8885520" y="2067120"/>
              <a:ext cx="3290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21"/>
            <p:cNvSpPr/>
            <p:nvPr/>
          </p:nvSpPr>
          <p:spPr>
            <a:xfrm flipH="1" flipV="1">
              <a:off x="4503600" y="2419920"/>
              <a:ext cx="402480" cy="240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" name="CustomShape 22"/>
            <p:cNvSpPr/>
            <p:nvPr/>
          </p:nvSpPr>
          <p:spPr>
            <a:xfrm flipV="1">
              <a:off x="4965120" y="2065320"/>
              <a:ext cx="110520" cy="291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23"/>
            <p:cNvSpPr/>
            <p:nvPr/>
          </p:nvSpPr>
          <p:spPr>
            <a:xfrm>
              <a:off x="4508640" y="2487600"/>
              <a:ext cx="234360" cy="31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H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53" name="CustomShape 24"/>
            <p:cNvSpPr/>
            <p:nvPr/>
          </p:nvSpPr>
          <p:spPr>
            <a:xfrm>
              <a:off x="5016960" y="2398680"/>
              <a:ext cx="272880" cy="31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W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54" name="CustomShape 25"/>
            <p:cNvSpPr/>
            <p:nvPr/>
          </p:nvSpPr>
          <p:spPr>
            <a:xfrm>
              <a:off x="4081320" y="671040"/>
              <a:ext cx="20523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1" strike="noStrike" spc="-1">
                  <a:solidFill>
                    <a:srgbClr val="000000"/>
                  </a:solidFill>
                  <a:latin typeface="Arial"/>
                </a:rPr>
                <a:t>Projections to planes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55" name="CustomShape 26"/>
            <p:cNvSpPr/>
            <p:nvPr/>
          </p:nvSpPr>
          <p:spPr>
            <a:xfrm>
              <a:off x="8417520" y="1554840"/>
              <a:ext cx="990720" cy="31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Features 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56" name="CustomShape 27"/>
            <p:cNvSpPr/>
            <p:nvPr/>
          </p:nvSpPr>
          <p:spPr>
            <a:xfrm rot="5400000">
              <a:off x="8475480" y="1992240"/>
              <a:ext cx="561960" cy="2016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CustomShape 28"/>
            <p:cNvSpPr/>
            <p:nvPr/>
          </p:nvSpPr>
          <p:spPr>
            <a:xfrm>
              <a:off x="9484560" y="1514880"/>
              <a:ext cx="360" cy="26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8" name="Picture 65"/>
            <p:cNvPicPr/>
            <p:nvPr/>
          </p:nvPicPr>
          <p:blipFill>
            <a:blip r:embed="rId5"/>
            <a:stretch/>
          </p:blipFill>
          <p:spPr>
            <a:xfrm>
              <a:off x="9214920" y="1767960"/>
              <a:ext cx="783720" cy="70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29"/>
            <p:cNvSpPr/>
            <p:nvPr/>
          </p:nvSpPr>
          <p:spPr>
            <a:xfrm>
              <a:off x="9137520" y="970560"/>
              <a:ext cx="1144800" cy="53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3d point location</a:t>
              </a:r>
              <a:endParaRPr lang="en-US" sz="1450" b="0" strike="noStrike" spc="-1">
                <a:latin typeface="Arial"/>
              </a:endParaRPr>
            </a:p>
          </p:txBody>
        </p:sp>
        <p:pic>
          <p:nvPicPr>
            <p:cNvPr id="260" name="Picture 67"/>
            <p:cNvPicPr/>
            <p:nvPr/>
          </p:nvPicPr>
          <p:blipFill>
            <a:blip r:embed="rId6"/>
            <a:stretch/>
          </p:blipFill>
          <p:spPr>
            <a:xfrm>
              <a:off x="10259280" y="1816920"/>
              <a:ext cx="236160" cy="584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CustomShape 30"/>
            <p:cNvSpPr/>
            <p:nvPr/>
          </p:nvSpPr>
          <p:spPr>
            <a:xfrm>
              <a:off x="10029960" y="2109240"/>
              <a:ext cx="208800" cy="3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31"/>
            <p:cNvSpPr/>
            <p:nvPr/>
          </p:nvSpPr>
          <p:spPr>
            <a:xfrm>
              <a:off x="9820800" y="1324080"/>
              <a:ext cx="1450800" cy="53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Occupancy </a:t>
              </a:r>
              <a:endParaRPr lang="en-US" sz="145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450" b="0" strike="noStrike" spc="-1">
                  <a:solidFill>
                    <a:srgbClr val="000000"/>
                  </a:solidFill>
                  <a:latin typeface="Arial"/>
                </a:rPr>
                <a:t>probability</a:t>
              </a:r>
              <a:endParaRPr lang="en-US" sz="1450" b="0" strike="noStrike" spc="-1">
                <a:latin typeface="Arial"/>
              </a:endParaRPr>
            </a:p>
          </p:txBody>
        </p:sp>
        <p:sp>
          <p:nvSpPr>
            <p:cNvPr id="263" name="CustomShape 32"/>
            <p:cNvSpPr/>
            <p:nvPr/>
          </p:nvSpPr>
          <p:spPr>
            <a:xfrm>
              <a:off x="2003400" y="1964160"/>
              <a:ext cx="466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Line 33"/>
            <p:cNvSpPr/>
            <p:nvPr/>
          </p:nvSpPr>
          <p:spPr>
            <a:xfrm flipV="1">
              <a:off x="7760520" y="2748240"/>
              <a:ext cx="97560" cy="24840"/>
            </a:xfrm>
            <a:prstGeom prst="line">
              <a:avLst/>
            </a:prstGeom>
            <a:ln w="3168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Line 34"/>
            <p:cNvSpPr/>
            <p:nvPr/>
          </p:nvSpPr>
          <p:spPr>
            <a:xfrm>
              <a:off x="7670160" y="2680560"/>
              <a:ext cx="83880" cy="97920"/>
            </a:xfrm>
            <a:prstGeom prst="line">
              <a:avLst/>
            </a:prstGeom>
            <a:ln w="3168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Line 35"/>
            <p:cNvSpPr/>
            <p:nvPr/>
          </p:nvSpPr>
          <p:spPr>
            <a:xfrm>
              <a:off x="7755120" y="2780280"/>
              <a:ext cx="74520" cy="68400"/>
            </a:xfrm>
            <a:prstGeom prst="line">
              <a:avLst/>
            </a:prstGeom>
            <a:ln w="3168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Line 36"/>
            <p:cNvSpPr/>
            <p:nvPr/>
          </p:nvSpPr>
          <p:spPr>
            <a:xfrm flipH="1">
              <a:off x="7659360" y="2778480"/>
              <a:ext cx="92520" cy="22680"/>
            </a:xfrm>
            <a:prstGeom prst="line">
              <a:avLst/>
            </a:prstGeom>
            <a:ln w="3168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Line 37"/>
            <p:cNvSpPr/>
            <p:nvPr/>
          </p:nvSpPr>
          <p:spPr>
            <a:xfrm>
              <a:off x="7751880" y="2127600"/>
              <a:ext cx="360" cy="677160"/>
            </a:xfrm>
            <a:prstGeom prst="line">
              <a:avLst/>
            </a:prstGeom>
            <a:ln w="22320">
              <a:solidFill>
                <a:srgbClr val="0070C0"/>
              </a:solidFill>
              <a:custDash>
                <a:ds d="400000" sp="300000"/>
                <a:ds d="100000" sp="3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38"/>
            <p:cNvSpPr/>
            <p:nvPr/>
          </p:nvSpPr>
          <p:spPr>
            <a:xfrm>
              <a:off x="8384400" y="2052360"/>
              <a:ext cx="270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70" name="Picture 95"/>
            <p:cNvPicPr/>
            <p:nvPr/>
          </p:nvPicPr>
          <p:blipFill>
            <a:blip r:embed="rId4"/>
            <a:stretch/>
          </p:blipFill>
          <p:spPr>
            <a:xfrm>
              <a:off x="4745520" y="1602720"/>
              <a:ext cx="288000" cy="50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1" name="CustomShape 39"/>
            <p:cNvSpPr/>
            <p:nvPr/>
          </p:nvSpPr>
          <p:spPr>
            <a:xfrm flipH="1" flipV="1">
              <a:off x="7719120" y="2051640"/>
              <a:ext cx="68040" cy="6804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40"/>
            <p:cNvSpPr/>
            <p:nvPr/>
          </p:nvSpPr>
          <p:spPr>
            <a:xfrm>
              <a:off x="1239840" y="1527840"/>
              <a:ext cx="880920" cy="880920"/>
            </a:xfrm>
            <a:prstGeom prst="cube">
              <a:avLst>
                <a:gd name="adj" fmla="val 25000"/>
              </a:avLst>
            </a:prstGeom>
            <a:noFill/>
            <a:ln w="2556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CustomShape 41"/>
            <p:cNvSpPr/>
            <p:nvPr/>
          </p:nvSpPr>
          <p:spPr>
            <a:xfrm flipH="1" flipV="1">
              <a:off x="7838280" y="2170440"/>
              <a:ext cx="68040" cy="6804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42"/>
            <p:cNvSpPr/>
            <p:nvPr/>
          </p:nvSpPr>
          <p:spPr>
            <a:xfrm>
              <a:off x="7462800" y="1557360"/>
              <a:ext cx="880920" cy="880920"/>
            </a:xfrm>
            <a:prstGeom prst="cube">
              <a:avLst>
                <a:gd name="adj" fmla="val 25000"/>
              </a:avLst>
            </a:prstGeom>
            <a:noFill/>
            <a:ln w="2556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ustomShape 43"/>
            <p:cNvSpPr/>
            <p:nvPr/>
          </p:nvSpPr>
          <p:spPr>
            <a:xfrm flipH="1" flipV="1">
              <a:off x="7545240" y="1810800"/>
              <a:ext cx="68040" cy="6804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44"/>
            <p:cNvSpPr/>
            <p:nvPr/>
          </p:nvSpPr>
          <p:spPr>
            <a:xfrm flipH="1" flipV="1">
              <a:off x="8171280" y="1710000"/>
              <a:ext cx="68040" cy="6804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CustomShape 45"/>
            <p:cNvSpPr/>
            <p:nvPr/>
          </p:nvSpPr>
          <p:spPr>
            <a:xfrm flipH="1" flipV="1">
              <a:off x="7905600" y="1804320"/>
              <a:ext cx="68040" cy="68040"/>
            </a:xfrm>
            <a:prstGeom prst="ellipse">
              <a:avLst/>
            </a:prstGeom>
            <a:solidFill>
              <a:schemeClr val="tx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46"/>
            <p:cNvSpPr/>
            <p:nvPr/>
          </p:nvSpPr>
          <p:spPr>
            <a:xfrm>
              <a:off x="7545960" y="1224360"/>
              <a:ext cx="9126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1" strike="noStrike" spc="-1">
                  <a:solidFill>
                    <a:srgbClr val="000000"/>
                  </a:solidFill>
                  <a:latin typeface="Arial"/>
                </a:rPr>
                <a:t>Sampling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79" name="CustomShape 47"/>
            <p:cNvSpPr/>
            <p:nvPr/>
          </p:nvSpPr>
          <p:spPr>
            <a:xfrm rot="5400000">
              <a:off x="2484720" y="2980440"/>
              <a:ext cx="909360" cy="7941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48"/>
            <p:cNvSpPr/>
            <p:nvPr/>
          </p:nvSpPr>
          <p:spPr>
            <a:xfrm>
              <a:off x="4618080" y="1478160"/>
              <a:ext cx="612000" cy="612000"/>
            </a:xfrm>
            <a:prstGeom prst="cube">
              <a:avLst>
                <a:gd name="adj" fmla="val 25000"/>
              </a:avLst>
            </a:prstGeom>
            <a:noFill/>
            <a:ln w="2556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49"/>
            <p:cNvSpPr/>
            <p:nvPr/>
          </p:nvSpPr>
          <p:spPr>
            <a:xfrm>
              <a:off x="2521800" y="3152880"/>
              <a:ext cx="834480" cy="410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50" b="0" strike="noStrike" spc="-1">
                  <a:solidFill>
                    <a:srgbClr val="000000"/>
                  </a:solidFill>
                  <a:latin typeface="Arial"/>
                </a:rPr>
                <a:t>Plane Predictor</a:t>
              </a:r>
              <a:endParaRPr lang="en-US" sz="1050" b="0" strike="noStrike" spc="-1">
                <a:latin typeface="Arial"/>
              </a:endParaRPr>
            </a:p>
          </p:txBody>
        </p:sp>
        <p:sp>
          <p:nvSpPr>
            <p:cNvPr id="282" name="CustomShape 50"/>
            <p:cNvSpPr/>
            <p:nvPr/>
          </p:nvSpPr>
          <p:spPr>
            <a:xfrm>
              <a:off x="2053800" y="2040480"/>
              <a:ext cx="446040" cy="1243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Line 51"/>
            <p:cNvSpPr/>
            <p:nvPr/>
          </p:nvSpPr>
          <p:spPr>
            <a:xfrm>
              <a:off x="3336120" y="3377520"/>
              <a:ext cx="1602720" cy="360"/>
            </a:xfrm>
            <a:prstGeom prst="line">
              <a:avLst/>
            </a:prstGeom>
            <a:ln w="316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85" name="Picture 164"/>
            <p:cNvPicPr/>
            <p:nvPr/>
          </p:nvPicPr>
          <p:blipFill>
            <a:blip r:embed="rId7"/>
            <a:stretch/>
          </p:blipFill>
          <p:spPr>
            <a:xfrm rot="1489200">
              <a:off x="4383360" y="1106280"/>
              <a:ext cx="446400" cy="45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6" name="Picture 165"/>
            <p:cNvPicPr/>
            <p:nvPr/>
          </p:nvPicPr>
          <p:blipFill>
            <a:blip r:embed="rId7"/>
            <a:stretch/>
          </p:blipFill>
          <p:spPr>
            <a:xfrm rot="17580600">
              <a:off x="5226120" y="1101240"/>
              <a:ext cx="446400" cy="45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7" name="Picture 166"/>
            <p:cNvPicPr/>
            <p:nvPr/>
          </p:nvPicPr>
          <p:blipFill>
            <a:blip r:embed="rId7"/>
            <a:stretch/>
          </p:blipFill>
          <p:spPr>
            <a:xfrm rot="16735200">
              <a:off x="4583520" y="2151360"/>
              <a:ext cx="446400" cy="45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8" name="Picture 167"/>
            <p:cNvPicPr/>
            <p:nvPr/>
          </p:nvPicPr>
          <p:blipFill>
            <a:blip r:embed="rId7"/>
            <a:stretch/>
          </p:blipFill>
          <p:spPr>
            <a:xfrm rot="20192400">
              <a:off x="5784480" y="1540080"/>
              <a:ext cx="446400" cy="45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Picture 168"/>
            <p:cNvPicPr/>
            <p:nvPr/>
          </p:nvPicPr>
          <p:blipFill>
            <a:blip r:embed="rId7"/>
            <a:stretch/>
          </p:blipFill>
          <p:spPr>
            <a:xfrm rot="20192400">
              <a:off x="5846040" y="1880640"/>
              <a:ext cx="446400" cy="45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0" name="Picture 169"/>
            <p:cNvPicPr/>
            <p:nvPr/>
          </p:nvPicPr>
          <p:blipFill>
            <a:blip r:embed="rId7"/>
            <a:stretch/>
          </p:blipFill>
          <p:spPr>
            <a:xfrm rot="20192400">
              <a:off x="5869800" y="2140920"/>
              <a:ext cx="446400" cy="456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1" name="CustomShape 53"/>
            <p:cNvSpPr/>
            <p:nvPr/>
          </p:nvSpPr>
          <p:spPr>
            <a:xfrm>
              <a:off x="7160760" y="2142000"/>
              <a:ext cx="272880" cy="63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CustomShape 54"/>
            <p:cNvSpPr/>
            <p:nvPr/>
          </p:nvSpPr>
          <p:spPr>
            <a:xfrm>
              <a:off x="2187360" y="3863880"/>
              <a:ext cx="1790640" cy="25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100" b="1" strike="noStrike" spc="-1">
                  <a:solidFill>
                    <a:srgbClr val="000000"/>
                  </a:solidFill>
                  <a:latin typeface="Arial"/>
                </a:rPr>
                <a:t>Simple PointNet + FCN</a:t>
              </a:r>
              <a:endParaRPr lang="en-US" sz="1100" b="0" strike="noStrike" spc="-1">
                <a:latin typeface="Arial"/>
              </a:endParaRPr>
            </a:p>
          </p:txBody>
        </p:sp>
        <p:sp>
          <p:nvSpPr>
            <p:cNvPr id="284" name="CustomShape 52"/>
            <p:cNvSpPr/>
            <p:nvPr/>
          </p:nvSpPr>
          <p:spPr>
            <a:xfrm flipV="1">
              <a:off x="4925520" y="2703739"/>
              <a:ext cx="2880" cy="669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</p:grpSp>
      <p:sp>
        <p:nvSpPr>
          <p:cNvPr id="293" name="CustomShape 55"/>
          <p:cNvSpPr/>
          <p:nvPr/>
        </p:nvSpPr>
        <p:spPr>
          <a:xfrm>
            <a:off x="409680" y="5404680"/>
            <a:ext cx="40248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Our goal: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1. Rotation invariance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2. Metrics improvement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CustomShape 56"/>
          <p:cNvSpPr/>
          <p:nvPr/>
        </p:nvSpPr>
        <p:spPr>
          <a:xfrm>
            <a:off x="2003400" y="236880"/>
            <a:ext cx="77502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Arial"/>
              </a:rPr>
              <a:t>Dynamic Planar Convolutional Occupancy Networks (DPCO)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5" name="CustomShape 57"/>
          <p:cNvSpPr/>
          <p:nvPr/>
        </p:nvSpPr>
        <p:spPr>
          <a:xfrm>
            <a:off x="396360" y="4205880"/>
            <a:ext cx="535968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Previous work: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i="1" strike="noStrike" spc="-1" dirty="0">
                <a:solidFill>
                  <a:srgbClr val="000000"/>
                </a:solidFill>
                <a:latin typeface="Arial"/>
              </a:rPr>
              <a:t>Convolutional occupancy networks (Peng, et al, 2020)*</a:t>
            </a:r>
            <a:endParaRPr lang="en-US" sz="16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Projection into static canonical planes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96" name="CustomShape 58"/>
          <p:cNvSpPr/>
          <p:nvPr/>
        </p:nvSpPr>
        <p:spPr>
          <a:xfrm>
            <a:off x="561960" y="5008320"/>
            <a:ext cx="50414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</a:rPr>
              <a:t>*Peng, S., Niemeyer, M., Mescheder, L., Pollefeys, M., &amp; Geiger, A. (2020). Convolutional occupancy networks. </a:t>
            </a:r>
            <a:r>
              <a:rPr lang="en-US" sz="1000" b="0" i="1" strike="noStrike" spc="-1">
                <a:solidFill>
                  <a:srgbClr val="222222"/>
                </a:solidFill>
                <a:latin typeface="Arial"/>
              </a:rPr>
              <a:t>arXiv preprint arXiv:2003.04618</a:t>
            </a:r>
            <a:r>
              <a:rPr lang="en-US" sz="1000" b="0" strike="noStrike" spc="-1">
                <a:solidFill>
                  <a:srgbClr val="222222"/>
                </a:solidFill>
                <a:latin typeface="Arial"/>
              </a:rPr>
              <a:t>.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4115E577-1A17-426A-9115-5C480D0901B9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95B9625A-F94A-4DC8-A231-B1E8B6C83E4E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3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15440" y="41256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</a:rPr>
              <a:t>Metrics</a:t>
            </a:r>
            <a:endParaRPr lang="en-US" sz="3600" b="0" strike="noStrike" spc="-1">
              <a:latin typeface="Arial"/>
            </a:endParaRPr>
          </a:p>
        </p:txBody>
      </p:sp>
      <p:graphicFrame>
        <p:nvGraphicFramePr>
          <p:cNvPr id="301" name="Table 5"/>
          <p:cNvGraphicFramePr/>
          <p:nvPr>
            <p:extLst>
              <p:ext uri="{D42A27DB-BD31-4B8C-83A1-F6EECF244321}">
                <p14:modId xmlns:p14="http://schemas.microsoft.com/office/powerpoint/2010/main" val="339709854"/>
              </p:ext>
            </p:extLst>
          </p:nvPr>
        </p:nvGraphicFramePr>
        <p:xfrm>
          <a:off x="7920000" y="1922040"/>
          <a:ext cx="3295080" cy="3413160"/>
        </p:xfrm>
        <a:graphic>
          <a:graphicData uri="http://schemas.openxmlformats.org/drawingml/2006/table">
            <a:tbl>
              <a:tblPr/>
              <a:tblGrid>
                <a:gridCol w="1512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Number of planes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IoU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0.777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0.849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0.853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0.859</a:t>
                      </a:r>
                      <a:endParaRPr lang="en-US" sz="2400" b="0" strike="noStrike" spc="-1" dirty="0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" name="CustomShape 6"/>
          <p:cNvSpPr/>
          <p:nvPr/>
        </p:nvSpPr>
        <p:spPr>
          <a:xfrm>
            <a:off x="7461720" y="1266840"/>
            <a:ext cx="4304520" cy="65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spc="-1">
                <a:solidFill>
                  <a:srgbClr val="000000"/>
                </a:solidFill>
                <a:uFillTx/>
                <a:latin typeface="Arial"/>
              </a:rPr>
              <a:t>Dynamic planes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1360800" y="1137600"/>
            <a:ext cx="4304520" cy="65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spc="-1">
                <a:solidFill>
                  <a:srgbClr val="000000"/>
                </a:solidFill>
                <a:uFillTx/>
                <a:latin typeface="Arial"/>
              </a:rPr>
              <a:t>Canonical planes</a:t>
            </a:r>
            <a:endParaRPr lang="en-US" sz="2800" b="0" strike="noStrike" spc="-1">
              <a:latin typeface="Arial"/>
            </a:endParaRPr>
          </a:p>
        </p:txBody>
      </p:sp>
      <p:graphicFrame>
        <p:nvGraphicFramePr>
          <p:cNvPr id="304" name="Table 8"/>
          <p:cNvGraphicFramePr/>
          <p:nvPr>
            <p:extLst>
              <p:ext uri="{D42A27DB-BD31-4B8C-83A1-F6EECF244321}">
                <p14:modId xmlns:p14="http://schemas.microsoft.com/office/powerpoint/2010/main" val="849545575"/>
              </p:ext>
            </p:extLst>
          </p:nvPr>
        </p:nvGraphicFramePr>
        <p:xfrm>
          <a:off x="408960" y="2397600"/>
          <a:ext cx="3221280" cy="2539440"/>
        </p:xfrm>
        <a:graphic>
          <a:graphicData uri="http://schemas.openxmlformats.org/drawingml/2006/table">
            <a:tbl>
              <a:tblPr/>
              <a:tblGrid>
                <a:gridCol w="161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Number of planes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IoU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 </a:t>
                      </a:r>
                      <a:r>
                        <a:rPr lang="en-US" sz="13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(z=0)</a:t>
                      </a:r>
                      <a:endParaRPr lang="en-US" sz="13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0.801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3 </a:t>
                      </a: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(z=0, x=0, y=0)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~0.830 </a:t>
                      </a:r>
                      <a:r>
                        <a:rPr lang="en-US" sz="11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based on validation during training at step 240k**.</a:t>
                      </a:r>
                    </a:p>
                  </a:txBody>
                  <a:tcPr marL="121680" marR="121680" anchor="ctr">
                    <a:lnL w="12240">
                      <a:solidFill>
                        <a:srgbClr val="1269B0"/>
                      </a:solidFill>
                    </a:lnL>
                    <a:lnR w="12240">
                      <a:solidFill>
                        <a:srgbClr val="1269B0"/>
                      </a:solidFill>
                    </a:lnR>
                    <a:lnT w="12240">
                      <a:solidFill>
                        <a:srgbClr val="1269B0"/>
                      </a:solidFill>
                    </a:lnT>
                    <a:lnB w="12240">
                      <a:solidFill>
                        <a:srgbClr val="1269B0"/>
                      </a:solidFill>
                    </a:lnB>
                    <a:solidFill>
                      <a:srgbClr val="E7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5" name="CustomShape 9"/>
          <p:cNvSpPr/>
          <p:nvPr/>
        </p:nvSpPr>
        <p:spPr>
          <a:xfrm>
            <a:off x="-61920" y="1839240"/>
            <a:ext cx="4304520" cy="65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Our implementation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06" name="CustomShape 10"/>
          <p:cNvSpPr/>
          <p:nvPr/>
        </p:nvSpPr>
        <p:spPr>
          <a:xfrm>
            <a:off x="4101480" y="1823760"/>
            <a:ext cx="3128040" cy="65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</a:rPr>
              <a:t>Peng, et al. (2020)*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307" name="Table 11"/>
          <p:cNvGraphicFramePr/>
          <p:nvPr/>
        </p:nvGraphicFramePr>
        <p:xfrm>
          <a:off x="4008240" y="2405160"/>
          <a:ext cx="3221280" cy="2552400"/>
        </p:xfrm>
        <a:graphic>
          <a:graphicData uri="http://schemas.openxmlformats.org/drawingml/2006/table">
            <a:tbl>
              <a:tblPr/>
              <a:tblGrid>
                <a:gridCol w="1610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5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Number of planes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IoU</a:t>
                      </a:r>
                      <a:endParaRPr lang="en-US" sz="20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0.833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0.884</a:t>
                      </a:r>
                      <a:endParaRPr lang="en-US" sz="2400" b="0" strike="noStrike" spc="-1">
                        <a:latin typeface="Arial"/>
                      </a:endParaRPr>
                    </a:p>
                  </a:txBody>
                  <a:tcPr marL="121680" marR="121680">
                    <a:lnL w="12240">
                      <a:solidFill>
                        <a:srgbClr val="72791C"/>
                      </a:solidFill>
                    </a:lnL>
                    <a:lnR w="12240">
                      <a:solidFill>
                        <a:srgbClr val="72791C"/>
                      </a:solidFill>
                    </a:lnR>
                    <a:lnT w="12240">
                      <a:solidFill>
                        <a:srgbClr val="72791C"/>
                      </a:solidFill>
                    </a:lnT>
                    <a:lnB w="12240">
                      <a:solidFill>
                        <a:srgbClr val="72791C"/>
                      </a:solidFill>
                    </a:lnB>
                    <a:solidFill>
                      <a:srgbClr val="E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" name="CustomShape 12"/>
          <p:cNvSpPr/>
          <p:nvPr/>
        </p:nvSpPr>
        <p:spPr>
          <a:xfrm>
            <a:off x="616320" y="5604840"/>
            <a:ext cx="8802000" cy="85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marL="609480" indent="-423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Similar trend with 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Chamfer-L1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normal consistency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09" name="CustomShape 13"/>
          <p:cNvSpPr/>
          <p:nvPr/>
        </p:nvSpPr>
        <p:spPr>
          <a:xfrm>
            <a:off x="305820" y="4881960"/>
            <a:ext cx="740484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222222"/>
                </a:solidFill>
                <a:latin typeface="Arial"/>
              </a:rPr>
              <a:t>*Peng, S., Niemeyer, M., </a:t>
            </a:r>
            <a:r>
              <a:rPr lang="en-US" sz="1200" b="0" strike="noStrike" spc="-1" dirty="0" err="1">
                <a:solidFill>
                  <a:srgbClr val="222222"/>
                </a:solidFill>
                <a:latin typeface="Arial"/>
              </a:rPr>
              <a:t>Mescheder</a:t>
            </a:r>
            <a:r>
              <a:rPr lang="en-US" sz="1200" b="0" strike="noStrike" spc="-1" dirty="0">
                <a:solidFill>
                  <a:srgbClr val="222222"/>
                </a:solidFill>
                <a:latin typeface="Arial"/>
              </a:rPr>
              <a:t>, L., </a:t>
            </a:r>
            <a:r>
              <a:rPr lang="en-US" sz="1200" b="0" strike="noStrike" spc="-1" dirty="0" err="1">
                <a:solidFill>
                  <a:srgbClr val="222222"/>
                </a:solidFill>
                <a:latin typeface="Arial"/>
              </a:rPr>
              <a:t>Pollefeys</a:t>
            </a:r>
            <a:r>
              <a:rPr lang="en-US" sz="1200" b="0" strike="noStrike" spc="-1" dirty="0">
                <a:solidFill>
                  <a:srgbClr val="222222"/>
                </a:solidFill>
                <a:latin typeface="Arial"/>
              </a:rPr>
              <a:t>, M., &amp; Geiger, A. (2020). Convolutional occupancy networks. </a:t>
            </a:r>
            <a:r>
              <a:rPr lang="en-US" sz="1200" b="0" i="1" strike="noStrike" spc="-1" dirty="0" err="1">
                <a:solidFill>
                  <a:srgbClr val="222222"/>
                </a:solidFill>
                <a:latin typeface="Arial"/>
              </a:rPr>
              <a:t>arXiv</a:t>
            </a:r>
            <a:r>
              <a:rPr lang="en-US" sz="1200" b="0" i="1" strike="noStrike" spc="-1" dirty="0">
                <a:solidFill>
                  <a:srgbClr val="222222"/>
                </a:solidFill>
                <a:latin typeface="Arial"/>
              </a:rPr>
              <a:t> preprint arXiv:2003.04618</a:t>
            </a:r>
            <a:r>
              <a:rPr lang="en-US" sz="1200" b="0" strike="noStrike" spc="-1" dirty="0">
                <a:solidFill>
                  <a:srgbClr val="222222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222222"/>
                </a:solidFill>
                <a:latin typeface="Arial"/>
              </a:rPr>
              <a:t>** For comparison, convergence is at step 400k+ for 3 dynamic planes. 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2A8E8597-BDB4-4D9C-92C2-331E49254495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4CC615A4-2A84-44E3-8E0F-CF784B927CE1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4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415440" y="21744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</a:rPr>
              <a:t>Distribution of learned planes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1231560" y="848880"/>
            <a:ext cx="3915360" cy="455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2132"/>
              </a:spcAft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Arial"/>
              </a:rPr>
              <a:t>1 dynamic plane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268920" y="1400760"/>
            <a:ext cx="4731480" cy="169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 canonical plane for all objects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6" name="CustomShape 7"/>
          <p:cNvSpPr/>
          <p:nvPr/>
        </p:nvSpPr>
        <p:spPr>
          <a:xfrm>
            <a:off x="7786800" y="803880"/>
            <a:ext cx="3915360" cy="455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2132"/>
              </a:spcAft>
            </a:pPr>
            <a:r>
              <a:rPr lang="en-US" sz="2400" b="1" u="sng" strike="noStrike" spc="-1">
                <a:solidFill>
                  <a:srgbClr val="000000"/>
                </a:solidFill>
                <a:uFillTx/>
                <a:latin typeface="Arial"/>
              </a:rPr>
              <a:t>3 dynamic planes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17" name="CustomShape 8"/>
          <p:cNvSpPr/>
          <p:nvPr/>
        </p:nvSpPr>
        <p:spPr>
          <a:xfrm>
            <a:off x="6771600" y="1316160"/>
            <a:ext cx="4687920" cy="169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Canonical planes for all objects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18" name="Google Shape;93;p16"/>
          <p:cNvPicPr/>
          <p:nvPr/>
        </p:nvPicPr>
        <p:blipFill>
          <a:blip r:embed="rId2"/>
          <a:stretch/>
        </p:blipFill>
        <p:spPr>
          <a:xfrm>
            <a:off x="7623720" y="1823760"/>
            <a:ext cx="2743560" cy="2726640"/>
          </a:xfrm>
          <a:prstGeom prst="rect">
            <a:avLst/>
          </a:prstGeom>
          <a:ln>
            <a:noFill/>
          </a:ln>
        </p:spPr>
      </p:pic>
      <p:pic>
        <p:nvPicPr>
          <p:cNvPr id="319" name="Google Shape;94;p16"/>
          <p:cNvPicPr/>
          <p:nvPr/>
        </p:nvPicPr>
        <p:blipFill>
          <a:blip r:embed="rId3"/>
          <a:stretch/>
        </p:blipFill>
        <p:spPr>
          <a:xfrm>
            <a:off x="1274760" y="1861200"/>
            <a:ext cx="2563920" cy="2320200"/>
          </a:xfrm>
          <a:prstGeom prst="rect">
            <a:avLst/>
          </a:prstGeom>
          <a:ln>
            <a:noFill/>
          </a:ln>
        </p:spPr>
      </p:pic>
      <p:pic>
        <p:nvPicPr>
          <p:cNvPr id="320" name="Google Shape;95;p16"/>
          <p:cNvPicPr/>
          <p:nvPr/>
        </p:nvPicPr>
        <p:blipFill>
          <a:blip r:embed="rId4"/>
          <a:srcRect t="24969" b="22542"/>
          <a:stretch/>
        </p:blipFill>
        <p:spPr>
          <a:xfrm>
            <a:off x="818280" y="4429440"/>
            <a:ext cx="3657960" cy="169740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96;p16"/>
          <p:cNvPicPr/>
          <p:nvPr/>
        </p:nvPicPr>
        <p:blipFill>
          <a:blip r:embed="rId5"/>
          <a:stretch/>
        </p:blipFill>
        <p:spPr>
          <a:xfrm>
            <a:off x="5102280" y="4685400"/>
            <a:ext cx="1986480" cy="141696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97;p16"/>
          <p:cNvPicPr/>
          <p:nvPr/>
        </p:nvPicPr>
        <p:blipFill>
          <a:blip r:embed="rId6"/>
          <a:stretch/>
        </p:blipFill>
        <p:spPr>
          <a:xfrm>
            <a:off x="7366320" y="4685400"/>
            <a:ext cx="1928880" cy="141696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98;p16"/>
          <p:cNvPicPr/>
          <p:nvPr/>
        </p:nvPicPr>
        <p:blipFill>
          <a:blip r:embed="rId7"/>
          <a:stretch/>
        </p:blipFill>
        <p:spPr>
          <a:xfrm>
            <a:off x="9595440" y="4685400"/>
            <a:ext cx="2144520" cy="14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B0CBAA4C-FAE7-47BC-8DF0-788407EF687A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FCBE7CCF-1CF8-437C-B071-82DE9695D7C1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5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Distribution of learned planes – 5 dynamic planes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415440" y="1866240"/>
            <a:ext cx="3662280" cy="169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6"/>
          <p:cNvSpPr/>
          <p:nvPr/>
        </p:nvSpPr>
        <p:spPr>
          <a:xfrm>
            <a:off x="240120" y="1125360"/>
            <a:ext cx="3837960" cy="138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3 canonical planes for all objects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0" name="Google Shape;106;p17"/>
          <p:cNvPicPr/>
          <p:nvPr/>
        </p:nvPicPr>
        <p:blipFill>
          <a:blip r:embed="rId2"/>
          <a:stretch/>
        </p:blipFill>
        <p:spPr>
          <a:xfrm>
            <a:off x="965880" y="1773720"/>
            <a:ext cx="2308680" cy="2294280"/>
          </a:xfrm>
          <a:prstGeom prst="rect">
            <a:avLst/>
          </a:prstGeom>
          <a:ln>
            <a:noFill/>
          </a:ln>
        </p:spPr>
      </p:pic>
      <p:sp>
        <p:nvSpPr>
          <p:cNvPr id="331" name="CustomShape 7"/>
          <p:cNvSpPr/>
          <p:nvPr/>
        </p:nvSpPr>
        <p:spPr>
          <a:xfrm>
            <a:off x="3959640" y="1044000"/>
            <a:ext cx="4158360" cy="99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740" b="0" strike="noStrike" spc="-1">
                <a:solidFill>
                  <a:srgbClr val="000000"/>
                </a:solidFill>
                <a:latin typeface="Arial"/>
              </a:rPr>
              <a:t>1 plane approximately: </a:t>
            </a:r>
            <a:r>
              <a:rPr lang="en-US" sz="1740" b="1" strike="noStrike" spc="-1">
                <a:solidFill>
                  <a:srgbClr val="000000"/>
                </a:solidFill>
                <a:latin typeface="Arial"/>
              </a:rPr>
              <a:t>y + z = 0</a:t>
            </a:r>
            <a:endParaRPr lang="en-US" sz="17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740" b="1" strike="noStrike" spc="-1">
                <a:solidFill>
                  <a:srgbClr val="000000"/>
                </a:solidFill>
                <a:latin typeface="Arial"/>
              </a:rPr>
              <a:t>Moderate spread</a:t>
            </a:r>
            <a:r>
              <a:rPr lang="en-US" sz="1740" b="0" strike="noStrike" spc="-1">
                <a:solidFill>
                  <a:srgbClr val="000000"/>
                </a:solidFill>
                <a:latin typeface="Arial"/>
              </a:rPr>
              <a:t> among classes</a:t>
            </a:r>
            <a:endParaRPr lang="en-US" sz="17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740" b="0" strike="noStrike" spc="-1">
              <a:latin typeface="Arial"/>
            </a:endParaRPr>
          </a:p>
        </p:txBody>
      </p:sp>
      <p:pic>
        <p:nvPicPr>
          <p:cNvPr id="332" name="Google Shape;108;p17"/>
          <p:cNvPicPr/>
          <p:nvPr/>
        </p:nvPicPr>
        <p:blipFill>
          <a:blip r:embed="rId3"/>
          <a:stretch/>
        </p:blipFill>
        <p:spPr>
          <a:xfrm>
            <a:off x="5223960" y="1773720"/>
            <a:ext cx="2215800" cy="2294280"/>
          </a:xfrm>
          <a:prstGeom prst="rect">
            <a:avLst/>
          </a:prstGeom>
          <a:ln>
            <a:noFill/>
          </a:ln>
        </p:spPr>
      </p:pic>
      <p:sp>
        <p:nvSpPr>
          <p:cNvPr id="333" name="CustomShape 8"/>
          <p:cNvSpPr/>
          <p:nvPr/>
        </p:nvSpPr>
        <p:spPr>
          <a:xfrm>
            <a:off x="7798680" y="1038600"/>
            <a:ext cx="4158360" cy="99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 algn="ctr">
              <a:lnSpc>
                <a:spcPct val="100000"/>
              </a:lnSpc>
            </a:pPr>
            <a:r>
              <a:rPr lang="en-US" sz="1740" b="0" strike="noStrike" spc="-1">
                <a:solidFill>
                  <a:srgbClr val="000000"/>
                </a:solidFill>
                <a:latin typeface="Arial"/>
              </a:rPr>
              <a:t>1 plane approximately: </a:t>
            </a:r>
            <a:r>
              <a:rPr lang="en-US" sz="1740" b="1" strike="noStrike" spc="-1">
                <a:solidFill>
                  <a:srgbClr val="000000"/>
                </a:solidFill>
                <a:latin typeface="Arial"/>
              </a:rPr>
              <a:t>-x + z = 0</a:t>
            </a:r>
            <a:endParaRPr lang="en-US" sz="17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740" b="1" strike="noStrike" spc="-1">
                <a:solidFill>
                  <a:srgbClr val="000000"/>
                </a:solidFill>
                <a:latin typeface="Arial"/>
              </a:rPr>
              <a:t>Little spread</a:t>
            </a:r>
            <a:r>
              <a:rPr lang="en-US" sz="1740" b="0" strike="noStrike" spc="-1">
                <a:solidFill>
                  <a:srgbClr val="000000"/>
                </a:solidFill>
                <a:latin typeface="Arial"/>
              </a:rPr>
              <a:t> among classes</a:t>
            </a:r>
            <a:endParaRPr lang="en-US" sz="174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740" b="0" strike="noStrike" spc="-1">
              <a:latin typeface="Arial"/>
            </a:endParaRPr>
          </a:p>
        </p:txBody>
      </p:sp>
      <p:pic>
        <p:nvPicPr>
          <p:cNvPr id="334" name="Google Shape;110;p17"/>
          <p:cNvPicPr/>
          <p:nvPr/>
        </p:nvPicPr>
        <p:blipFill>
          <a:blip r:embed="rId4"/>
          <a:stretch/>
        </p:blipFill>
        <p:spPr>
          <a:xfrm>
            <a:off x="8987400" y="1773720"/>
            <a:ext cx="2502720" cy="229428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111;p17"/>
          <p:cNvPicPr/>
          <p:nvPr/>
        </p:nvPicPr>
        <p:blipFill>
          <a:blip r:embed="rId5"/>
          <a:stretch/>
        </p:blipFill>
        <p:spPr>
          <a:xfrm>
            <a:off x="9196200" y="4154040"/>
            <a:ext cx="1878840" cy="169992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112;p17"/>
          <p:cNvPicPr/>
          <p:nvPr/>
        </p:nvPicPr>
        <p:blipFill>
          <a:blip r:embed="rId6"/>
          <a:stretch/>
        </p:blipFill>
        <p:spPr>
          <a:xfrm>
            <a:off x="3071520" y="4285440"/>
            <a:ext cx="1454040" cy="138924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113;p17"/>
          <p:cNvPicPr/>
          <p:nvPr/>
        </p:nvPicPr>
        <p:blipFill>
          <a:blip r:embed="rId7"/>
          <a:stretch/>
        </p:blipFill>
        <p:spPr>
          <a:xfrm>
            <a:off x="5560920" y="4248720"/>
            <a:ext cx="1878480" cy="169740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114;p17"/>
          <p:cNvPicPr/>
          <p:nvPr/>
        </p:nvPicPr>
        <p:blipFill>
          <a:blip r:embed="rId8"/>
          <a:stretch/>
        </p:blipFill>
        <p:spPr>
          <a:xfrm>
            <a:off x="1665000" y="4352400"/>
            <a:ext cx="1557720" cy="153504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115;p17"/>
          <p:cNvPicPr/>
          <p:nvPr/>
        </p:nvPicPr>
        <p:blipFill>
          <a:blip r:embed="rId9"/>
          <a:stretch/>
        </p:blipFill>
        <p:spPr>
          <a:xfrm>
            <a:off x="313920" y="4361760"/>
            <a:ext cx="1557720" cy="145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120;p18"/>
          <p:cNvPicPr/>
          <p:nvPr/>
        </p:nvPicPr>
        <p:blipFill>
          <a:blip r:embed="rId2"/>
          <a:srcRect t="7270" b="5954"/>
          <a:stretch/>
        </p:blipFill>
        <p:spPr>
          <a:xfrm>
            <a:off x="873360" y="1608840"/>
            <a:ext cx="10892880" cy="484416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731880" y="449280"/>
            <a:ext cx="1072800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Plane distribution - 5 dynamic planes (moderate spread)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fld id="{697248CD-A9A4-4B2F-B16F-3808586468F9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44" name="TextShape 4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57D328EC-550A-4787-897F-E2A98A9B0FCF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6</a:t>
            </a:fld>
            <a:endParaRPr lang="en-US" sz="800" b="0" strike="noStrike" spc="-1">
              <a:latin typeface="Times New Roman"/>
            </a:endParaRPr>
          </a:p>
        </p:txBody>
      </p:sp>
      <p:grpSp>
        <p:nvGrpSpPr>
          <p:cNvPr id="345" name="Group 5"/>
          <p:cNvGrpSpPr/>
          <p:nvPr/>
        </p:nvGrpSpPr>
        <p:grpSpPr>
          <a:xfrm>
            <a:off x="1099800" y="1049220"/>
            <a:ext cx="3874680" cy="2157300"/>
            <a:chOff x="1099800" y="1049220"/>
            <a:chExt cx="3874680" cy="2157300"/>
          </a:xfrm>
        </p:grpSpPr>
        <p:pic>
          <p:nvPicPr>
            <p:cNvPr id="346" name="Picture 8"/>
            <p:cNvPicPr/>
            <p:nvPr/>
          </p:nvPicPr>
          <p:blipFill>
            <a:blip r:embed="rId3"/>
            <a:stretch/>
          </p:blipFill>
          <p:spPr>
            <a:xfrm>
              <a:off x="2602080" y="1539360"/>
              <a:ext cx="2372400" cy="1667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7" name="CustomShape 6"/>
            <p:cNvSpPr/>
            <p:nvPr/>
          </p:nvSpPr>
          <p:spPr>
            <a:xfrm>
              <a:off x="4784760" y="2773800"/>
              <a:ext cx="135000" cy="1969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x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48" name="CustomShape 7"/>
            <p:cNvSpPr/>
            <p:nvPr/>
          </p:nvSpPr>
          <p:spPr>
            <a:xfrm>
              <a:off x="4111560" y="1918440"/>
              <a:ext cx="135000" cy="19692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y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49" name="CustomShape 8"/>
            <p:cNvSpPr/>
            <p:nvPr/>
          </p:nvSpPr>
          <p:spPr>
            <a:xfrm>
              <a:off x="3724200" y="1635120"/>
              <a:ext cx="139320" cy="651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" name="CustomShape 9"/>
            <p:cNvSpPr/>
            <p:nvPr/>
          </p:nvSpPr>
          <p:spPr>
            <a:xfrm>
              <a:off x="3796200" y="1617120"/>
              <a:ext cx="135000" cy="196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z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51" name="CustomShape 10"/>
            <p:cNvSpPr/>
            <p:nvPr/>
          </p:nvSpPr>
          <p:spPr>
            <a:xfrm flipV="1">
              <a:off x="3786120" y="1924463"/>
              <a:ext cx="390600" cy="689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sp>
          <p:nvSpPr>
            <p:cNvPr id="352" name="CustomShape 11"/>
            <p:cNvSpPr/>
            <p:nvPr/>
          </p:nvSpPr>
          <p:spPr>
            <a:xfrm>
              <a:off x="4169880" y="1845720"/>
              <a:ext cx="72360" cy="7236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" name="CustomShape 12"/>
            <p:cNvSpPr/>
            <p:nvPr/>
          </p:nvSpPr>
          <p:spPr>
            <a:xfrm>
              <a:off x="1099800" y="2023200"/>
              <a:ext cx="1557720" cy="577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C00000"/>
                  </a:solidFill>
                  <a:latin typeface="Arial"/>
                </a:rPr>
                <a:t>Normalized plane normal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54" name="Line 13"/>
            <p:cNvSpPr/>
            <p:nvPr/>
          </p:nvSpPr>
          <p:spPr>
            <a:xfrm flipV="1">
              <a:off x="2477880" y="2263320"/>
              <a:ext cx="1453680" cy="42480"/>
            </a:xfrm>
            <a:prstGeom prst="line">
              <a:avLst/>
            </a:prstGeom>
            <a:ln w="126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/>
          </p:style>
        </p:sp>
        <p:pic>
          <p:nvPicPr>
            <p:cNvPr id="355" name="Picture 23"/>
            <p:cNvPicPr/>
            <p:nvPr/>
          </p:nvPicPr>
          <p:blipFill>
            <a:blip r:embed="rId4"/>
            <a:stretch/>
          </p:blipFill>
          <p:spPr>
            <a:xfrm rot="16200000">
              <a:off x="4050000" y="1037880"/>
              <a:ext cx="325800" cy="348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6" name="CustomShape 14"/>
            <p:cNvSpPr/>
            <p:nvPr/>
          </p:nvSpPr>
          <p:spPr>
            <a:xfrm>
              <a:off x="4176720" y="2373480"/>
              <a:ext cx="72360" cy="7236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7" name="CustomShape 15"/>
            <p:cNvSpPr/>
            <p:nvPr/>
          </p:nvSpPr>
          <p:spPr>
            <a:xfrm flipH="1">
              <a:off x="4199400" y="1375200"/>
              <a:ext cx="360" cy="97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custDash>
                <a:ds d="400000" sp="300000"/>
              </a:custDash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731880" y="449280"/>
            <a:ext cx="1072800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Aft>
                <a:spcPts val="601"/>
              </a:spcAft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</a:rPr>
              <a:t>Plane distribution - 5 dynamic planes (little spread)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fld id="{AC68BA7E-2C5C-4FC0-A8E4-C33D984911D8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61" name="TextShape 4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1041E91E-A1EC-4D24-BA5D-7B284AABD94B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7</a:t>
            </a:fld>
            <a:endParaRPr lang="en-US" sz="800" b="0" strike="noStrike" spc="-1">
              <a:latin typeface="Times New Roman"/>
            </a:endParaRPr>
          </a:p>
        </p:txBody>
      </p:sp>
      <p:pic>
        <p:nvPicPr>
          <p:cNvPr id="362" name="Google Shape;126;p19"/>
          <p:cNvPicPr/>
          <p:nvPr/>
        </p:nvPicPr>
        <p:blipFill>
          <a:blip r:embed="rId2"/>
          <a:srcRect l="-154" t="7632" r="7811" b="5816"/>
          <a:stretch/>
        </p:blipFill>
        <p:spPr>
          <a:xfrm>
            <a:off x="1112760" y="1326600"/>
            <a:ext cx="10647000" cy="5104080"/>
          </a:xfrm>
          <a:prstGeom prst="rect">
            <a:avLst/>
          </a:prstGeom>
          <a:ln>
            <a:noFill/>
          </a:ln>
        </p:spPr>
      </p:pic>
      <p:grpSp>
        <p:nvGrpSpPr>
          <p:cNvPr id="363" name="Group 5"/>
          <p:cNvGrpSpPr/>
          <p:nvPr/>
        </p:nvGrpSpPr>
        <p:grpSpPr>
          <a:xfrm>
            <a:off x="1347480" y="953100"/>
            <a:ext cx="3627000" cy="2019060"/>
            <a:chOff x="1347480" y="953100"/>
            <a:chExt cx="3627000" cy="2019060"/>
          </a:xfrm>
        </p:grpSpPr>
        <p:pic>
          <p:nvPicPr>
            <p:cNvPr id="364" name="Picture 8"/>
            <p:cNvPicPr/>
            <p:nvPr/>
          </p:nvPicPr>
          <p:blipFill>
            <a:blip r:embed="rId3"/>
            <a:stretch/>
          </p:blipFill>
          <p:spPr>
            <a:xfrm>
              <a:off x="2753640" y="1411560"/>
              <a:ext cx="2220840" cy="1560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5" name="CustomShape 6"/>
            <p:cNvSpPr/>
            <p:nvPr/>
          </p:nvSpPr>
          <p:spPr>
            <a:xfrm>
              <a:off x="4797000" y="2567160"/>
              <a:ext cx="126360" cy="196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x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66" name="CustomShape 7"/>
            <p:cNvSpPr/>
            <p:nvPr/>
          </p:nvSpPr>
          <p:spPr>
            <a:xfrm>
              <a:off x="4166640" y="1766880"/>
              <a:ext cx="126360" cy="196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y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67" name="CustomShape 8"/>
            <p:cNvSpPr/>
            <p:nvPr/>
          </p:nvSpPr>
          <p:spPr>
            <a:xfrm>
              <a:off x="3804120" y="1501200"/>
              <a:ext cx="130320" cy="612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8" name="CustomShape 9"/>
            <p:cNvSpPr/>
            <p:nvPr/>
          </p:nvSpPr>
          <p:spPr>
            <a:xfrm>
              <a:off x="3871440" y="1484640"/>
              <a:ext cx="126360" cy="196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700" b="0" strike="noStrike" spc="-1">
                  <a:solidFill>
                    <a:srgbClr val="000000"/>
                  </a:solidFill>
                  <a:latin typeface="Arial"/>
                </a:rPr>
                <a:t>z</a:t>
              </a:r>
              <a:endParaRPr lang="en-US" sz="700" b="0" strike="noStrike" spc="-1">
                <a:latin typeface="Arial"/>
              </a:endParaRPr>
            </a:p>
          </p:txBody>
        </p:sp>
        <p:sp>
          <p:nvSpPr>
            <p:cNvPr id="369" name="CustomShape 10"/>
            <p:cNvSpPr/>
            <p:nvPr/>
          </p:nvSpPr>
          <p:spPr>
            <a:xfrm flipV="1">
              <a:off x="3864060" y="1777504"/>
              <a:ext cx="365760" cy="645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/>
          </p:style>
          <p:txBody>
            <a:bodyPr/>
            <a:lstStyle/>
            <a:p>
              <a:endParaRPr lang="en-SG" dirty="0"/>
            </a:p>
          </p:txBody>
        </p:sp>
        <p:sp>
          <p:nvSpPr>
            <p:cNvPr id="370" name="CustomShape 11"/>
            <p:cNvSpPr/>
            <p:nvPr/>
          </p:nvSpPr>
          <p:spPr>
            <a:xfrm>
              <a:off x="4221360" y="1698480"/>
              <a:ext cx="68040" cy="68040"/>
            </a:xfrm>
            <a:prstGeom prst="ellipse">
              <a:avLst/>
            </a:prstGeom>
            <a:solidFill>
              <a:schemeClr val="accent2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1" name="CustomShape 12"/>
            <p:cNvSpPr/>
            <p:nvPr/>
          </p:nvSpPr>
          <p:spPr>
            <a:xfrm>
              <a:off x="1347480" y="1864800"/>
              <a:ext cx="1458000" cy="576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C00000"/>
                  </a:solidFill>
                  <a:latin typeface="Arial"/>
                </a:rPr>
                <a:t>Normalized plane normal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372" name="Line 13"/>
            <p:cNvSpPr/>
            <p:nvPr/>
          </p:nvSpPr>
          <p:spPr>
            <a:xfrm flipV="1">
              <a:off x="2637360" y="2089440"/>
              <a:ext cx="1360800" cy="39600"/>
            </a:xfrm>
            <a:prstGeom prst="line">
              <a:avLst/>
            </a:prstGeom>
            <a:ln w="126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/>
          </p:style>
        </p:sp>
        <p:pic>
          <p:nvPicPr>
            <p:cNvPr id="373" name="Picture 23"/>
            <p:cNvPicPr/>
            <p:nvPr/>
          </p:nvPicPr>
          <p:blipFill>
            <a:blip r:embed="rId4"/>
            <a:stretch/>
          </p:blipFill>
          <p:spPr>
            <a:xfrm rot="16200000">
              <a:off x="4109040" y="942480"/>
              <a:ext cx="304920" cy="326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4" name="CustomShape 14"/>
            <p:cNvSpPr/>
            <p:nvPr/>
          </p:nvSpPr>
          <p:spPr>
            <a:xfrm>
              <a:off x="4227480" y="2192760"/>
              <a:ext cx="68040" cy="6804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" name="CustomShape 15"/>
            <p:cNvSpPr/>
            <p:nvPr/>
          </p:nvSpPr>
          <p:spPr>
            <a:xfrm flipH="1">
              <a:off x="4248720" y="1258200"/>
              <a:ext cx="360" cy="913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custDash>
                <a:ds d="400000" sp="300000"/>
              </a:custDash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6" name="CustomShape 16"/>
          <p:cNvSpPr/>
          <p:nvPr/>
        </p:nvSpPr>
        <p:spPr>
          <a:xfrm>
            <a:off x="348840" y="3785760"/>
            <a:ext cx="17272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Note the axes scale!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35AD6131-A29E-48AB-813F-AE7AD59C01F9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8E817B82-9BD2-4A3E-93A2-02A92CDDC592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8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Distribution of learned planes – 7 dynamic planes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1420560" y="1907640"/>
            <a:ext cx="3263040" cy="15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521640" y="1413360"/>
            <a:ext cx="2437560" cy="123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3 canonical planes + 1 redundant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canonical plane for all objects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>
            <a:off x="3360600" y="1354680"/>
            <a:ext cx="2508480" cy="88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1 plane approximately: 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x + 0.5y + z = 0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Little spread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among classes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6073920" y="1437840"/>
            <a:ext cx="2437560" cy="88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1 plane approximately: 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x - 0.5y - z = 0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Little spread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among classes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5" name="CustomShape 9"/>
          <p:cNvSpPr/>
          <p:nvPr/>
        </p:nvSpPr>
        <p:spPr>
          <a:xfrm>
            <a:off x="9232560" y="1385280"/>
            <a:ext cx="2437560" cy="88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1 plane approximately: 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-x + y = 0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Nearly identical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 among classes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86" name="CustomShape 10"/>
          <p:cNvSpPr/>
          <p:nvPr/>
        </p:nvSpPr>
        <p:spPr>
          <a:xfrm>
            <a:off x="3087000" y="1605960"/>
            <a:ext cx="4939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+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87" name="CustomShape 11"/>
          <p:cNvSpPr/>
          <p:nvPr/>
        </p:nvSpPr>
        <p:spPr>
          <a:xfrm>
            <a:off x="5755320" y="1587960"/>
            <a:ext cx="4939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+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388" name="CustomShape 12"/>
          <p:cNvSpPr/>
          <p:nvPr/>
        </p:nvSpPr>
        <p:spPr>
          <a:xfrm>
            <a:off x="8484840" y="1542240"/>
            <a:ext cx="493920" cy="57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+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389" name="Google Shape;141;p20"/>
          <p:cNvPicPr/>
          <p:nvPr/>
        </p:nvPicPr>
        <p:blipFill>
          <a:blip r:embed="rId2"/>
          <a:stretch/>
        </p:blipFill>
        <p:spPr>
          <a:xfrm>
            <a:off x="7957080" y="3237120"/>
            <a:ext cx="3682080" cy="298656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142;p20"/>
          <p:cNvPicPr/>
          <p:nvPr/>
        </p:nvPicPr>
        <p:blipFill>
          <a:blip r:embed="rId3"/>
          <a:stretch/>
        </p:blipFill>
        <p:spPr>
          <a:xfrm>
            <a:off x="4204080" y="3195720"/>
            <a:ext cx="3497040" cy="318168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143;p20"/>
          <p:cNvPicPr/>
          <p:nvPr/>
        </p:nvPicPr>
        <p:blipFill>
          <a:blip r:embed="rId4"/>
          <a:stretch/>
        </p:blipFill>
        <p:spPr>
          <a:xfrm>
            <a:off x="592200" y="3265560"/>
            <a:ext cx="3611520" cy="2970360"/>
          </a:xfrm>
          <a:prstGeom prst="rect">
            <a:avLst/>
          </a:prstGeom>
          <a:ln>
            <a:noFill/>
          </a:ln>
        </p:spPr>
      </p:pic>
      <p:sp>
        <p:nvSpPr>
          <p:cNvPr id="392" name="CustomShape 13"/>
          <p:cNvSpPr/>
          <p:nvPr/>
        </p:nvSpPr>
        <p:spPr>
          <a:xfrm>
            <a:off x="2293920" y="2826360"/>
            <a:ext cx="7150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Illustration: Input point clouds projected into 7 learned planes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0473840" y="6522480"/>
            <a:ext cx="611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7E743193-3044-48AC-8728-10BB29C498CB}" type="datetime1">
              <a:rPr lang="en-US" sz="800" b="0" strike="noStrike" spc="-1">
                <a:solidFill>
                  <a:srgbClr val="000000"/>
                </a:solidFill>
                <a:latin typeface="Arial"/>
              </a:rPr>
              <a:t>5/27/2020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2171880" y="6522480"/>
            <a:ext cx="539964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000000"/>
                </a:solidFill>
                <a:latin typeface="Arial"/>
              </a:rPr>
              <a:t>Stefan Lionar, Daniil Emtsev, Dusan Svilarkovic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11137680" y="6522480"/>
            <a:ext cx="322200" cy="21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D505E98B-5B6F-4905-B40E-2E92945D50B4}" type="slidenum">
              <a:rPr lang="en-US" sz="800" b="0" strike="noStrike" spc="-1">
                <a:solidFill>
                  <a:srgbClr val="000000"/>
                </a:solidFill>
                <a:latin typeface="Arial"/>
              </a:rPr>
              <a:t>9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396" name="TextShape 4"/>
          <p:cNvSpPr txBox="1"/>
          <p:nvPr/>
        </p:nvSpPr>
        <p:spPr>
          <a:xfrm>
            <a:off x="457200" y="1005840"/>
            <a:ext cx="1152144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pc="-1" dirty="0">
                <a:latin typeface="Arial"/>
              </a:rPr>
              <a:t>P</a:t>
            </a:r>
            <a:r>
              <a:rPr lang="en-US" sz="1800" b="0" strike="noStrike" spc="-1" dirty="0">
                <a:latin typeface="Arial"/>
              </a:rPr>
              <a:t>retrained Occupancy Network* vs </a:t>
            </a:r>
            <a:r>
              <a:rPr lang="en-US" spc="-1" dirty="0">
                <a:latin typeface="Arial"/>
              </a:rPr>
              <a:t>7 planes</a:t>
            </a:r>
            <a:r>
              <a:rPr lang="en-US" sz="1800" b="0" strike="noStrike" spc="-1" dirty="0">
                <a:latin typeface="Arial"/>
              </a:rPr>
              <a:t> DPCO</a:t>
            </a: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Idea: Infer </a:t>
            </a:r>
            <a:r>
              <a:rPr lang="en-US" sz="1800" b="1" strike="noStrike" spc="-1" dirty="0">
                <a:latin typeface="Arial"/>
              </a:rPr>
              <a:t>rotational invariance</a:t>
            </a:r>
            <a:r>
              <a:rPr lang="en-US" sz="1800" b="0" strike="noStrike" spc="-1" dirty="0">
                <a:latin typeface="Arial"/>
              </a:rPr>
              <a:t> for DPCO</a:t>
            </a: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 dirty="0">
                <a:latin typeface="Arial"/>
              </a:rPr>
              <a:t>Rotate input objects: 15,30,45,60,75 and 90 degrees in all (</a:t>
            </a:r>
            <a:r>
              <a:rPr lang="en-US" sz="1800" b="0" strike="noStrike" spc="-1" dirty="0" err="1">
                <a:latin typeface="Arial"/>
              </a:rPr>
              <a:t>x,y,z</a:t>
            </a:r>
            <a:r>
              <a:rPr lang="en-US" sz="1800" b="0" strike="noStrike" spc="-1" dirty="0">
                <a:latin typeface="Arial"/>
              </a:rPr>
              <a:t>) axis</a:t>
            </a: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pc="-1" dirty="0">
                <a:latin typeface="Arial"/>
              </a:rPr>
              <a:t>V</a:t>
            </a:r>
            <a:r>
              <a:rPr lang="en-US" sz="1800" b="0" strike="noStrike" spc="-1" dirty="0">
                <a:latin typeface="Arial"/>
              </a:rPr>
              <a:t>alidated and reconstructed on test set </a:t>
            </a:r>
          </a:p>
          <a:p>
            <a:endParaRPr lang="en-US" sz="1800" b="0" strike="noStrike" spc="-1" dirty="0">
              <a:latin typeface="Arial"/>
            </a:endParaRPr>
          </a:p>
        </p:txBody>
      </p:sp>
      <p:pic>
        <p:nvPicPr>
          <p:cNvPr id="397" name="Picture 396"/>
          <p:cNvPicPr/>
          <p:nvPr/>
        </p:nvPicPr>
        <p:blipFill>
          <a:blip r:embed="rId2"/>
          <a:stretch/>
        </p:blipFill>
        <p:spPr>
          <a:xfrm>
            <a:off x="0" y="2834640"/>
            <a:ext cx="4114440" cy="2742840"/>
          </a:xfrm>
          <a:prstGeom prst="rect">
            <a:avLst/>
          </a:prstGeom>
          <a:ln>
            <a:noFill/>
          </a:ln>
        </p:spPr>
      </p:pic>
      <p:pic>
        <p:nvPicPr>
          <p:cNvPr id="398" name="Picture 397"/>
          <p:cNvPicPr/>
          <p:nvPr/>
        </p:nvPicPr>
        <p:blipFill>
          <a:blip r:embed="rId3"/>
          <a:stretch/>
        </p:blipFill>
        <p:spPr>
          <a:xfrm>
            <a:off x="3566160" y="2651760"/>
            <a:ext cx="4389120" cy="2925720"/>
          </a:xfrm>
          <a:prstGeom prst="rect">
            <a:avLst/>
          </a:prstGeom>
          <a:ln>
            <a:noFill/>
          </a:ln>
        </p:spPr>
      </p:pic>
      <p:pic>
        <p:nvPicPr>
          <p:cNvPr id="399" name="Picture 398"/>
          <p:cNvPicPr/>
          <p:nvPr/>
        </p:nvPicPr>
        <p:blipFill>
          <a:blip r:embed="rId4"/>
          <a:stretch/>
        </p:blipFill>
        <p:spPr>
          <a:xfrm>
            <a:off x="7406640" y="2468880"/>
            <a:ext cx="4755960" cy="3170520"/>
          </a:xfrm>
          <a:prstGeom prst="rect">
            <a:avLst/>
          </a:prstGeom>
          <a:ln>
            <a:noFill/>
          </a:ln>
        </p:spPr>
      </p:pic>
      <p:sp>
        <p:nvSpPr>
          <p:cNvPr id="400" name="TextShape 5"/>
          <p:cNvSpPr txBox="1"/>
          <p:nvPr/>
        </p:nvSpPr>
        <p:spPr>
          <a:xfrm>
            <a:off x="1920240" y="5486400"/>
            <a:ext cx="10056240" cy="52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400" b="0" strike="noStrike" spc="-1">
                <a:latin typeface="Arial"/>
              </a:rPr>
              <a:t>Various rotations of default objects (blue pointcloud) to rotated object (red pointcloud)</a:t>
            </a:r>
          </a:p>
        </p:txBody>
      </p:sp>
      <p:sp>
        <p:nvSpPr>
          <p:cNvPr id="401" name="CustomShape 6"/>
          <p:cNvSpPr/>
          <p:nvPr/>
        </p:nvSpPr>
        <p:spPr>
          <a:xfrm>
            <a:off x="415440" y="245520"/>
            <a:ext cx="11360520" cy="76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</a:rPr>
              <a:t>Testing rotational invariance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DB21A-2BCF-4BB6-B227-388E10C2BD0A}"/>
              </a:ext>
            </a:extLst>
          </p:cNvPr>
          <p:cNvSpPr/>
          <p:nvPr/>
        </p:nvSpPr>
        <p:spPr>
          <a:xfrm>
            <a:off x="527878" y="2242996"/>
            <a:ext cx="81368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en-SG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Mescheder</a:t>
            </a:r>
            <a:r>
              <a:rPr lang="en-SG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SG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Oechsle</a:t>
            </a:r>
            <a:r>
              <a:rPr lang="en-SG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Niemeyer, M., </a:t>
            </a:r>
            <a:r>
              <a:rPr lang="en-SG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Nowozin</a:t>
            </a:r>
            <a:r>
              <a:rPr lang="en-SG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Geiger, A. (2019). Occupancy networks: Learning 3d reconstruction in function space. In </a:t>
            </a:r>
            <a:r>
              <a:rPr lang="en-SG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SG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4460-4470).</a:t>
            </a:r>
            <a:endParaRPr lang="en-SG" sz="10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907</Words>
  <Application>Microsoft Office PowerPoint</Application>
  <PresentationFormat>Widescreen</PresentationFormat>
  <Paragraphs>190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Liberation Serif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Implicit Functions in Feature Space for 3D Shape Reconstruction and Completion </dc:title>
  <dc:subject/>
  <dc:creator>bldr8inzyd@idethz.onmicrosoft.com</dc:creator>
  <dc:description/>
  <cp:lastModifiedBy>bldr8inzyd@idethz.onmicrosoft.com</cp:lastModifiedBy>
  <cp:revision>20</cp:revision>
  <dcterms:created xsi:type="dcterms:W3CDTF">2020-05-26T21:33:00Z</dcterms:created>
  <dcterms:modified xsi:type="dcterms:W3CDTF">2020-05-27T08:32:48Z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